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66" r:id="rId10"/>
    <p:sldId id="270" r:id="rId11"/>
    <p:sldId id="264" r:id="rId12"/>
    <p:sldId id="268" r:id="rId13"/>
    <p:sldId id="273" r:id="rId14"/>
    <p:sldId id="272" r:id="rId15"/>
    <p:sldId id="267" r:id="rId16"/>
  </p:sldIdLst>
  <p:sldSz cx="9144000" cy="6858000" type="screen4x3"/>
  <p:notesSz cx="6788150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1B08A8"/>
    <a:srgbClr val="FFE07D"/>
    <a:srgbClr val="FFCCCC"/>
    <a:srgbClr val="F8F5E8"/>
    <a:srgbClr val="5EE2FC"/>
    <a:srgbClr val="FF0066"/>
    <a:srgbClr val="00CC00"/>
    <a:srgbClr val="800000"/>
    <a:srgbClr val="A40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86439" autoAdjust="0"/>
  </p:normalViewPr>
  <p:slideViewPr>
    <p:cSldViewPr>
      <p:cViewPr varScale="1">
        <p:scale>
          <a:sx n="90" d="100"/>
          <a:sy n="90" d="100"/>
        </p:scale>
        <p:origin x="9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1E6F-40DD-9355-58C7966675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1E6F-40DD-9355-58C7966675D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1E6F-40DD-9355-58C7966675D1}"/>
              </c:ext>
            </c:extLst>
          </c:dPt>
          <c:dLbls>
            <c:dLbl>
              <c:idx val="0"/>
              <c:layout>
                <c:manualLayout>
                  <c:x val="-0.22962329479492147"/>
                  <c:y val="-9.412357568801012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2706,2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E6F-40DD-9355-58C7966675D1}"/>
                </c:ext>
              </c:extLst>
            </c:dLbl>
            <c:dLbl>
              <c:idx val="1"/>
              <c:layout>
                <c:manualLayout>
                  <c:x val="-4.4993708628245886E-2"/>
                  <c:y val="-0.2049599452872236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155,5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E6F-40DD-9355-58C7966675D1}"/>
                </c:ext>
              </c:extLst>
            </c:dLbl>
            <c:dLbl>
              <c:idx val="2"/>
              <c:layout>
                <c:manualLayout>
                  <c:x val="5.9190112459742317E-2"/>
                  <c:y val="3.649168309783109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18887,3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E6F-40DD-9355-58C796667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2706.2</c:v>
                </c:pt>
                <c:pt idx="1">
                  <c:v>155.5</c:v>
                </c:pt>
                <c:pt idx="2">
                  <c:v>18887.3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6F-40DD-9355-58C796667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65797310422064"/>
          <c:y val="0.14506835097767201"/>
          <c:w val="0.37986553801423256"/>
          <c:h val="0.70986329804465809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A41D-4499-BCF7-C502FDBBFD8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A41D-4499-BCF7-C502FDBBFD8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A41D-4499-BCF7-C502FDBBFD8C}"/>
              </c:ext>
            </c:extLst>
          </c:dPt>
          <c:dLbls>
            <c:dLbl>
              <c:idx val="0"/>
              <c:layout>
                <c:manualLayout>
                  <c:x val="-0.22962329479492041"/>
                  <c:y val="-9.41235756880099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2692,5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41D-4499-BCF7-C502FDBBFD8C}"/>
                </c:ext>
              </c:extLst>
            </c:dLbl>
            <c:dLbl>
              <c:idx val="1"/>
              <c:layout>
                <c:manualLayout>
                  <c:x val="-4.4993708628245532E-2"/>
                  <c:y val="-0.2049599452872237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155,5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41D-4499-BCF7-C502FDBBFD8C}"/>
                </c:ext>
              </c:extLst>
            </c:dLbl>
            <c:dLbl>
              <c:idx val="2"/>
              <c:layout>
                <c:manualLayout>
                  <c:x val="5.9190112459742122E-2"/>
                  <c:y val="3.649168309783109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18670,5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41D-4499-BCF7-C502FDBBFD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2692.5</c:v>
                </c:pt>
                <c:pt idx="1">
                  <c:v>155.5</c:v>
                </c:pt>
                <c:pt idx="2">
                  <c:v>18670.5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1D-4499-BCF7-C502FDBBFD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65797310422053"/>
          <c:y val="0.14506835097767207"/>
          <c:w val="0.37986553801423267"/>
          <c:h val="0.70986329804465809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32913973999523E-2"/>
          <c:y val="0.18218086121722843"/>
          <c:w val="0.43531086100025101"/>
          <c:h val="0.709051234408555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0066"/>
              </a:solidFill>
            </c:spPr>
            <c:extLst>
              <c:ext xmlns:c16="http://schemas.microsoft.com/office/drawing/2014/chart" uri="{C3380CC4-5D6E-409C-BE32-E72D297353CC}">
                <c16:uniqueId val="{00000000-0B87-4B3F-BD79-3AD47907FFD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0B87-4B3F-BD79-3AD47907FFD0}"/>
              </c:ext>
            </c:extLst>
          </c:dPt>
          <c:dPt>
            <c:idx val="3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2-0B87-4B3F-BD79-3AD47907FFD0}"/>
              </c:ext>
            </c:extLst>
          </c:dPt>
          <c:dPt>
            <c:idx val="4"/>
            <c:bubble3D val="0"/>
            <c:spPr>
              <a:solidFill>
                <a:srgbClr val="800000"/>
              </a:solidFill>
            </c:spPr>
            <c:extLst>
              <c:ext xmlns:c16="http://schemas.microsoft.com/office/drawing/2014/chart" uri="{C3380CC4-5D6E-409C-BE32-E72D297353CC}">
                <c16:uniqueId val="{00000003-0B87-4B3F-BD79-3AD47907FFD0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4-0B87-4B3F-BD79-3AD47907FFD0}"/>
              </c:ext>
            </c:extLst>
          </c:dPt>
          <c:dPt>
            <c:idx val="6"/>
            <c:bubble3D val="0"/>
            <c:spPr>
              <a:solidFill>
                <a:srgbClr val="A40C99"/>
              </a:solidFill>
            </c:spPr>
            <c:extLst>
              <c:ext xmlns:c16="http://schemas.microsoft.com/office/drawing/2014/chart" uri="{C3380CC4-5D6E-409C-BE32-E72D297353CC}">
                <c16:uniqueId val="{00000005-0B87-4B3F-BD79-3AD47907FFD0}"/>
              </c:ext>
            </c:extLst>
          </c:dPt>
          <c:dPt>
            <c:idx val="7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6-0B87-4B3F-BD79-3AD47907FFD0}"/>
              </c:ext>
            </c:extLst>
          </c:dPt>
          <c:dPt>
            <c:idx val="8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0B87-4B3F-BD79-3AD47907FFD0}"/>
              </c:ext>
            </c:extLst>
          </c:dPt>
          <c:dLbls>
            <c:dLbl>
              <c:idx val="0"/>
              <c:layout>
                <c:manualLayout>
                  <c:x val="2.5644733539240631E-2"/>
                  <c:y val="-3.962004288161240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1336,2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6,3%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B87-4B3F-BD79-3AD47907FFD0}"/>
                </c:ext>
              </c:extLst>
            </c:dLbl>
            <c:dLbl>
              <c:idx val="1"/>
              <c:layout>
                <c:manualLayout>
                  <c:x val="-2.6880011160560846E-3"/>
                  <c:y val="-0.1183065653515555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4612,8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21,7%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B87-4B3F-BD79-3AD47907FF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307,4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B87-4B3F-BD79-3AD47907FFD0}"/>
                </c:ext>
              </c:extLst>
            </c:dLbl>
            <c:dLbl>
              <c:idx val="3"/>
              <c:layout>
                <c:manualLayout>
                  <c:x val="9.8948667589437572E-2"/>
                  <c:y val="-7.596179122537646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346,2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B87-4B3F-BD79-3AD47907FFD0}"/>
                </c:ext>
              </c:extLst>
            </c:dLbl>
            <c:dLbl>
              <c:idx val="4"/>
              <c:layout>
                <c:manualLayout>
                  <c:x val="6.2873175317129326E-2"/>
                  <c:y val="-7.2172291439348362E-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1209,3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5,7%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B87-4B3F-BD79-3AD47907FFD0}"/>
                </c:ext>
              </c:extLst>
            </c:dLbl>
            <c:dLbl>
              <c:idx val="5"/>
              <c:layout>
                <c:manualLayout>
                  <c:x val="7.9016722335024991E-2"/>
                  <c:y val="8.123255003066867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3639,5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17,1%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B87-4B3F-BD79-3AD47907FFD0}"/>
                </c:ext>
              </c:extLst>
            </c:dLbl>
            <c:dLbl>
              <c:idx val="6"/>
              <c:layout>
                <c:manualLayout>
                  <c:x val="2.8474021090233038E-2"/>
                  <c:y val="5.202549627085587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3074,8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14,4%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B87-4B3F-BD79-3AD47907FFD0}"/>
                </c:ext>
              </c:extLst>
            </c:dLbl>
            <c:dLbl>
              <c:idx val="7"/>
              <c:layout>
                <c:manualLayout>
                  <c:x val="-3.0714081334484258E-3"/>
                  <c:y val="-4.278926090846917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6405,0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30,1%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B87-4B3F-BD79-3AD47907FFD0}"/>
                </c:ext>
              </c:extLst>
            </c:dLbl>
            <c:dLbl>
              <c:idx val="8"/>
              <c:layout>
                <c:manualLayout>
                  <c:x val="-6.6208294403443876E-2"/>
                  <c:y val="-3.402478145612050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372,2</a:t>
                    </a:r>
                  </a:p>
                  <a:p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B87-4B3F-BD79-3AD47907FFD0}"/>
                </c:ext>
              </c:extLst>
            </c:dLbl>
            <c:dLbl>
              <c:idx val="9"/>
              <c:layout>
                <c:manualLayout>
                  <c:x val="1.466152230617424E-2"/>
                  <c:y val="-1.432083692225353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284,8</a:t>
                    </a:r>
                  </a:p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1,5%</a:t>
                    </a:r>
                    <a:endParaRPr lang="en-US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B87-4B3F-BD79-3AD47907FFD0}"/>
                </c:ext>
              </c:extLst>
            </c:dLbl>
            <c:dLbl>
              <c:idx val="10"/>
              <c:layout>
                <c:manualLayout>
                  <c:x val="-7.5330225901706549E-3"/>
                  <c:y val="-3.887777722431569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323,9</a:t>
                    </a:r>
                  </a:p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2,5%</a:t>
                    </a:r>
                    <a:endParaRPr lang="en-US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B87-4B3F-BD79-3AD47907FFD0}"/>
                </c:ext>
              </c:extLst>
            </c:dLbl>
            <c:dLbl>
              <c:idx val="11"/>
              <c:layout>
                <c:manualLayout>
                  <c:x val="6.9302716448208943E-2"/>
                  <c:y val="-0.2311680312744172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4419,9</a:t>
                    </a:r>
                  </a:p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34,1%</a:t>
                    </a:r>
                    <a:endParaRPr lang="en-US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B87-4B3F-BD79-3AD47907FFD0}"/>
                </c:ext>
              </c:extLst>
            </c:dLbl>
            <c:dLbl>
              <c:idx val="12"/>
              <c:layout>
                <c:manualLayout>
                  <c:x val="-5.6876390621522733E-4"/>
                  <c:y val="-2.113175606274519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323</a:t>
                    </a:r>
                    <a:r>
                      <a: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,</a:t>
                    </a:r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9</a:t>
                    </a:r>
                  </a:p>
                  <a:p>
                    <a:r>
                      <a: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0,9%</a:t>
                    </a:r>
                    <a:endParaRPr lang="en-US" b="1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B87-4B3F-BD79-3AD47907FF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Обеспечение пожарной безопасности</c:v>
                </c:pt>
                <c:pt idx="3">
                  <c:v>Мобилизационная и вневойсковая подготовка</c:v>
                </c:pt>
                <c:pt idx="4">
                  <c:v>Коммунальное хозяйство</c:v>
                </c:pt>
                <c:pt idx="5">
                  <c:v>Национальная экономика</c:v>
                </c:pt>
                <c:pt idx="6">
                  <c:v>Благоустройство </c:v>
                </c:pt>
                <c:pt idx="7">
                  <c:v>Культура</c:v>
                </c:pt>
                <c:pt idx="8">
                  <c:v>Пенсионное обеспечение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1336.2</c:v>
                </c:pt>
                <c:pt idx="1">
                  <c:v>4612.8</c:v>
                </c:pt>
                <c:pt idx="2">
                  <c:v>307.39999999999998</c:v>
                </c:pt>
                <c:pt idx="3">
                  <c:v>346.2</c:v>
                </c:pt>
                <c:pt idx="4">
                  <c:v>1209.3</c:v>
                </c:pt>
                <c:pt idx="5">
                  <c:v>3639.5</c:v>
                </c:pt>
                <c:pt idx="6">
                  <c:v>3074.8</c:v>
                </c:pt>
                <c:pt idx="7">
                  <c:v>6405</c:v>
                </c:pt>
                <c:pt idx="8">
                  <c:v>372.2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B87-4B3F-BD79-3AD47907FF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Функционирование высшего должностного лица</c:v>
                </c:pt>
                <c:pt idx="1">
                  <c:v>Функционирование местной администрации</c:v>
                </c:pt>
                <c:pt idx="2">
                  <c:v>Обеспечение пожарной безопасности</c:v>
                </c:pt>
                <c:pt idx="3">
                  <c:v>Мобилизационная и вневойсковая подготовка</c:v>
                </c:pt>
                <c:pt idx="4">
                  <c:v>Коммунальное хозяйство</c:v>
                </c:pt>
                <c:pt idx="5">
                  <c:v>Национальная экономика</c:v>
                </c:pt>
                <c:pt idx="6">
                  <c:v>Благоустройство </c:v>
                </c:pt>
                <c:pt idx="7">
                  <c:v>Культура</c:v>
                </c:pt>
                <c:pt idx="8">
                  <c:v>Пенсионное обеспечение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6.2722382342724634</c:v>
                </c:pt>
                <c:pt idx="1">
                  <c:v>21.652881699634797</c:v>
                </c:pt>
                <c:pt idx="2">
                  <c:v>1.4429621562755239</c:v>
                </c:pt>
                <c:pt idx="3">
                  <c:v>1.6250927082062017</c:v>
                </c:pt>
                <c:pt idx="4">
                  <c:v>5.6765586713857878</c:v>
                </c:pt>
                <c:pt idx="5">
                  <c:v>17.084127416280968</c:v>
                </c:pt>
                <c:pt idx="6">
                  <c:v>14.433376831867212</c:v>
                </c:pt>
                <c:pt idx="7">
                  <c:v>30.065623327731721</c:v>
                </c:pt>
                <c:pt idx="8">
                  <c:v>1.7471389543453157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B87-4B3F-BD79-3AD47907F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330999833445768"/>
          <c:y val="0"/>
          <c:w val="0.34764683943075447"/>
          <c:h val="0.98614728310408484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FD844C-077A-416A-8090-3336F49FDDCC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F08798-5C8A-4D6A-8E60-394674786E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9769B-3D6E-42A3-8608-A5084D538822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8FB72-BD5A-4365-BB11-5B4508768C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4BEB50-4987-4771-80DE-5D2CEC5D3DC7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2D512-5FBA-4DC7-8899-11E131C2FF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3B5E4-141C-433A-AD7D-4634B79B8067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AEDF2-7507-432E-BC29-FAB80F854A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75CF8-2DFA-43A3-ACBF-2DBF28F31CDE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1D054-ECF5-4552-BF36-E6839129AF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18AAB-58F7-452B-B957-CD1982A242DF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2AA78-A9AC-4541-941A-A4DFF42965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4B230-7FD9-4574-B46B-C7347D6BC238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0F0DB-9355-4A0D-91D2-78E37584B7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1CEFE-66EC-4BD0-9E05-37B82CB5AB31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98483-E9A6-451F-B0AE-455B22168A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F65E4F-C69D-4BE9-B80C-E1F788081505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E61D1-B01A-4021-A0EC-2027106C85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19A3C0C6-180F-46EE-B74F-60FCA7A51215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F5A05-11AE-4066-BAAE-D60865AB81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F814486-772D-4DF9-A9D3-8F6F1B9BF263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364BAC-B2F1-4D41-A4D8-25B81CC316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13DFEA6-9E3B-409F-8514-454883449E8E}" type="datetimeFigureOut">
              <a:rPr lang="ru-RU" smtClean="0"/>
              <a:pPr>
                <a:defRPr/>
              </a:pPr>
              <a:t>09.04.2025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187B5B-E5A0-473F-AD96-F899E2A2C3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393" y="642918"/>
            <a:ext cx="8229599" cy="15716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БЮДЖЕТ ДЛЯ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ГРАЖДАН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28601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к годовому отчету об исполнении бюджета Шилыковского поселения за 20</a:t>
            </a:r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2</a:t>
            </a:r>
            <a:r>
              <a:rPr lang="ru-RU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4 год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72447817"/>
              </p:ext>
            </p:extLst>
          </p:nvPr>
        </p:nvGraphicFramePr>
        <p:xfrm>
          <a:off x="428596" y="1214422"/>
          <a:ext cx="842968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4285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Исполнение расходной части бюджета Шилыковского сельского поселения </a:t>
            </a:r>
            <a:r>
              <a:rPr lang="ru-RU" sz="2400" b="1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2024 </a:t>
            </a:r>
            <a:r>
              <a:rPr lang="ru-RU" sz="2400" b="1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 </a:t>
            </a:r>
            <a:endParaRPr lang="ru-RU" sz="2400" b="1" dirty="0">
              <a:ln w="12700">
                <a:solidFill>
                  <a:schemeClr val="bg1"/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197878" cy="3143272"/>
          </a:xfrm>
        </p:spPr>
        <p:txBody>
          <a:bodyPr/>
          <a:lstStyle/>
          <a:p>
            <a:pPr eaLnBrk="1" hangingPunct="1"/>
            <a:r>
              <a:rPr lang="ru-RU" sz="2200" b="1" dirty="0">
                <a:solidFill>
                  <a:schemeClr val="tx1"/>
                </a:solidFill>
              </a:rPr>
              <a:t>«Совершенствование муниципального управления Шилыковского сельского поселения на 2023-2025 годы»                                             </a:t>
            </a:r>
          </a:p>
          <a:p>
            <a:pPr eaLnBrk="1" hangingPunct="1"/>
            <a:r>
              <a:rPr lang="ru-RU" sz="2200" b="1" dirty="0">
                <a:solidFill>
                  <a:schemeClr val="tx1"/>
                </a:solidFill>
              </a:rPr>
              <a:t>«Развитие территории Шилыковского сельского поселения 2023-2025 г.г.»</a:t>
            </a:r>
          </a:p>
          <a:p>
            <a:pPr eaLnBrk="1" hangingPunct="1"/>
            <a:r>
              <a:rPr lang="ru-RU" sz="2200" b="1" dirty="0">
                <a:solidFill>
                  <a:schemeClr val="tx1"/>
                </a:solidFill>
              </a:rPr>
              <a:t>«Развитие культуры Шилыковского сельского поселения 2023-2025 г.г.»</a:t>
            </a:r>
          </a:p>
          <a:p>
            <a:pPr eaLnBrk="1" hangingPunct="1"/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571472" y="214291"/>
            <a:ext cx="8001056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Перечень муниципальных программ поселения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18" name="Group 2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481281"/>
              </p:ext>
            </p:extLst>
          </p:nvPr>
        </p:nvGraphicFramePr>
        <p:xfrm>
          <a:off x="214279" y="1214422"/>
          <a:ext cx="8786876" cy="4066371"/>
        </p:xfrm>
        <a:graphic>
          <a:graphicData uri="http://schemas.openxmlformats.org/drawingml/2006/table">
            <a:tbl>
              <a:tblPr/>
              <a:tblGrid>
                <a:gridCol w="530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9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Шилыковского сельского поселения «Совершенствование муниципального управления Шилыковского сельского поселения на 2023-2025 годы»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6 309 055,37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6 247 163,32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5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Шилыковского сельского поселения «Развитие территории Шилыковского сельского поселения на 2023-2025 годы»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1 893 994,98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1 810 056,10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79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Муниципальная программа Шилыковского сельского поселения «Развитие культуры в Шилыковского сельского поселения 2023-2025 г.г.»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6 828 133,47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6 405 011,55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142853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 Шилыковского сельского поселения по на реализацию муниципальных программ в 2024 году </a:t>
            </a:r>
            <a:endParaRPr lang="ru-RU" sz="2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071546"/>
            <a:ext cx="8229600" cy="39290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+mn-lt"/>
              </a:rPr>
              <a:t>С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оциально-значимые проекты, предусмотренные к финансированию из бюджета Шилыковского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сельского поселения на 2024 год не были запланированы</a:t>
            </a:r>
            <a:br>
              <a:rPr lang="ru-RU" sz="2400" b="1" dirty="0">
                <a:solidFill>
                  <a:schemeClr val="tx1"/>
                </a:solidFill>
                <a:latin typeface="+mn-lt"/>
              </a:rPr>
            </a:br>
            <a:br>
              <a:rPr lang="ru-RU" sz="2400" b="1" dirty="0">
                <a:solidFill>
                  <a:schemeClr val="tx1"/>
                </a:solidFill>
                <a:latin typeface="+mn-lt"/>
              </a:rPr>
            </a:br>
            <a:r>
              <a:rPr lang="ru-RU" sz="3200" b="1" dirty="0">
                <a:solidFill>
                  <a:schemeClr val="tx1"/>
                </a:solidFill>
                <a:latin typeface="+mn-lt"/>
              </a:rPr>
              <a:t>М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униципальные гарантии в 2024 году не предусматривались</a:t>
            </a:r>
            <a:br>
              <a:rPr lang="ru-RU" sz="1800" dirty="0">
                <a:solidFill>
                  <a:schemeClr val="bg1"/>
                </a:solidFill>
                <a:latin typeface="+mn-lt"/>
              </a:rPr>
            </a:b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12918"/>
              </p:ext>
            </p:extLst>
          </p:nvPr>
        </p:nvGraphicFramePr>
        <p:xfrm>
          <a:off x="457200" y="1481138"/>
          <a:ext cx="8229601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Расчет верхнего предела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 муниципального внутреннего долга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в т.ч. по муниципальным гарантиям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Долг на 01.01.2024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Долг на 01.01.2024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Увеличение долга в 2024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Увеличение долга в 2024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в т.ч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 т.ч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кредиты банков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кредиты банков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предоставление гарантий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предоставление гарантий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Погашение долга в 2024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Погашение долга в 2024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в т.ч.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 т.ч.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кредиты банков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кредиты банков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исполнение гарантий (гарантийный случай)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исполнение гарантий  (гарантийный случай)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Долг на 01.01.2025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Долг на 01.01.2025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28572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Сведения о долговых обязательствах Шилыковского сельского поселения на 2024 год, руб.</a:t>
            </a:r>
            <a:endParaRPr lang="ru-RU" sz="2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 algn="just" eaLnBrk="1" hangingPunct="1">
              <a:buFont typeface="Wingdings 2" pitchFamily="18" charset="2"/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marL="0" indent="358775" algn="just" eaLnBrk="1" hangingPunct="1">
              <a:buFont typeface="Wingdings 2" pitchFamily="18" charset="2"/>
              <a:buNone/>
            </a:pPr>
            <a:r>
              <a:rPr lang="ru-RU" sz="1800" dirty="0">
                <a:solidFill>
                  <a:schemeClr val="tx1"/>
                </a:solidFill>
              </a:rPr>
              <a:t>Граждане желающие получить более подробную информацию могут обратится к главе поселения по адресу: 155125, Ивановская область, Лежневский район, с. Шилыково, д.30, либо позвонить по телефонам: 8(4932)31-45-81 (глава поселения), 8(4932)31-45-81 (администрация), а также задать интересующие вопросы посредством официального сайта поселения (интернет-приемная: </a:t>
            </a:r>
            <a:r>
              <a:rPr lang="en-US" sz="1800" dirty="0">
                <a:solidFill>
                  <a:schemeClr val="tx1"/>
                </a:solidFill>
              </a:rPr>
              <a:t>http://</a:t>
            </a:r>
            <a:r>
              <a:rPr lang="ru-RU" sz="1800" dirty="0" err="1">
                <a:solidFill>
                  <a:schemeClr val="tx1"/>
                </a:solidFill>
              </a:rPr>
              <a:t>шилыково.рф</a:t>
            </a:r>
            <a:r>
              <a:rPr lang="ru-RU" sz="1800" dirty="0">
                <a:solidFill>
                  <a:schemeClr val="tx1"/>
                </a:solidFill>
              </a:rPr>
              <a:t>) или электронной почты администрации: </a:t>
            </a:r>
            <a:r>
              <a:rPr lang="en-US" sz="1800" dirty="0">
                <a:solidFill>
                  <a:schemeClr val="tx1"/>
                </a:solidFill>
              </a:rPr>
              <a:t>shylykovo-adm@yandex.ru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Контактная информация</a:t>
            </a:r>
            <a:endParaRPr lang="ru-RU" sz="4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86807" cy="5000660"/>
          </a:xfrm>
        </p:spPr>
        <p:txBody>
          <a:bodyPr/>
          <a:lstStyle/>
          <a:p>
            <a:pPr marL="0" indent="360363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600" dirty="0">
              <a:solidFill>
                <a:schemeClr val="bg1"/>
              </a:solidFill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Вашему вниманию представлен «Бюджет для граждан», который разработан в соответствии с проводимой политикой Правительства Российской Федерации, направленной на обеспечение прозрачности (открытости) и полного, доступного информирования граждан (заинтересованных пользователей)  о местном бюджете. </a:t>
            </a: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just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Информация на интернет - ресурсе доходчиво раскрывает основные понятия российского законодательства о бюджетном процессе, содержит параметры доходной и расходной частей бюджета Шилыковского сельского поселения , пояснения о структуре  муниципального долга. 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всем возникающим вопросам и конструктивным предложениям  относительно бюджета Шилыковского сельского поселения вы можете обращаться   в администрацию Шилыковского сельского поселения 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адресу: 155125, Ивановская область, Лежневский район, с. Шилыково, д.30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; тел 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(4932) 31-45-81, +7(4932) 31-45-66</a:t>
            </a:r>
          </a:p>
          <a:p>
            <a:pPr lvl="0" indent="450850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эл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 почты:  </a:t>
            </a:r>
            <a:r>
              <a:rPr lang="en-US" sz="1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shylykovo-adm@</a:t>
            </a:r>
            <a:r>
              <a:rPr lang="en-US" sz="1400" b="1" i="1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ivreg</a:t>
            </a:r>
            <a:r>
              <a:rPr lang="en-US" sz="1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.ru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Глава Шилыковского сельского поселения </a:t>
            </a:r>
          </a:p>
          <a:p>
            <a:pPr lvl="0" indent="450850" algn="r">
              <a:spcBef>
                <a:spcPct val="0"/>
              </a:spcBef>
              <a:buNone/>
              <a:tabLst>
                <a:tab pos="933450" algn="l"/>
              </a:tabLst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Сорокина М.А.</a:t>
            </a:r>
          </a:p>
          <a:p>
            <a:pPr marL="0" indent="360363" eaLnBrk="1" hangingPunct="1">
              <a:lnSpc>
                <a:spcPct val="80000"/>
              </a:lnSpc>
            </a:pP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285720" y="0"/>
            <a:ext cx="8429684" cy="105570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Уважаемые жители Шилыковского сельского поселения, </a:t>
            </a:r>
          </a:p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посетители сайта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 eaLnBrk="1" hangingPunct="1">
              <a:buNone/>
            </a:pPr>
            <a:r>
              <a:rPr lang="ru-RU" sz="1700" dirty="0">
                <a:solidFill>
                  <a:schemeClr val="tx1"/>
                </a:solidFill>
              </a:rPr>
              <a:t>«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Бюджет для граждан  содержит основные положения решения  об исполнении бюджета  Шилыковского сельского поселения за 20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4 год в доступной для широкого круга заинтересованных пользователей форме и преследует цель  ознакомления граждан с основными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 </a:t>
            </a:r>
            <a:endParaRPr lang="ru-RU" sz="1700" dirty="0">
              <a:solidFill>
                <a:schemeClr val="tx1"/>
              </a:solidFill>
            </a:endParaRPr>
          </a:p>
          <a:p>
            <a:pPr marL="0" indent="360363" algn="just" eaLnBrk="1" hangingPunct="1">
              <a:buFont typeface="Wingdings 2" pitchFamily="18" charset="2"/>
              <a:buNone/>
            </a:pPr>
            <a:r>
              <a:rPr lang="ru-RU" sz="1700" dirty="0">
                <a:solidFill>
                  <a:schemeClr val="tx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Шилыковского сельского поселения. </a:t>
            </a:r>
          </a:p>
          <a:p>
            <a:pPr marL="0" indent="360363" eaLnBrk="1" hangingPunct="1"/>
            <a:endParaRPr lang="ru-RU" dirty="0"/>
          </a:p>
        </p:txBody>
      </p:sp>
      <p:pic>
        <p:nvPicPr>
          <p:cNvPr id="15363" name="Рисунок 3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643446"/>
            <a:ext cx="24574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Рисунок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643446"/>
            <a:ext cx="2160587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6"/>
          <p:cNvSpPr>
            <a:spLocks noChangeArrowheads="1" noChangeShapeType="1" noTextEdit="1"/>
          </p:cNvSpPr>
          <p:nvPr/>
        </p:nvSpPr>
        <p:spPr bwMode="auto">
          <a:xfrm>
            <a:off x="1857356" y="357166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бюджет для граждан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2500330" cy="1000132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solidFill>
                  <a:schemeClr val="tx1"/>
                </a:solidFill>
                <a:cs typeface="Arial" pitchFamily="34" charset="0"/>
              </a:rPr>
              <a:t>- форма образования и 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cs typeface="Arial" pitchFamily="34" charset="0"/>
              </a:rPr>
              <a:t>расходования денежных 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cs typeface="Arial" pitchFamily="34" charset="0"/>
              </a:rPr>
              <a:t>средств, предназначенных 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cs typeface="Arial" pitchFamily="34" charset="0"/>
              </a:rPr>
              <a:t>для финансового обеспечения 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cs typeface="Arial" pitchFamily="34" charset="0"/>
              </a:rPr>
              <a:t>задач и функций государства 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cs typeface="Arial" pitchFamily="34" charset="0"/>
              </a:rPr>
              <a:t>и местного самоуправления</a:t>
            </a: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54737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Что такое бюджет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143116"/>
            <a:ext cx="2000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+mn-lt"/>
                <a:cs typeface="Arial" pitchFamily="34" charset="0"/>
              </a:rPr>
              <a:t>- поступающие в бюджет </a:t>
            </a:r>
          </a:p>
          <a:p>
            <a:pPr algn="just"/>
            <a:r>
              <a:rPr lang="ru-RU" sz="1400" dirty="0">
                <a:latin typeface="+mn-lt"/>
                <a:cs typeface="Arial" pitchFamily="34" charset="0"/>
              </a:rPr>
              <a:t>денежные средства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214554"/>
            <a:ext cx="2571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+mn-lt"/>
                <a:cs typeface="Arial" pitchFamily="34" charset="0"/>
              </a:rPr>
              <a:t>- выплачиваемые из бюджета </a:t>
            </a:r>
          </a:p>
          <a:p>
            <a:r>
              <a:rPr lang="ru-RU" sz="1400" dirty="0">
                <a:latin typeface="+mn-lt"/>
                <a:cs typeface="Arial" pitchFamily="34" charset="0"/>
              </a:rPr>
              <a:t>денежные средства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500174"/>
            <a:ext cx="192882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БЮДЖЕТ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1500174"/>
            <a:ext cx="28575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ДОХОДЫ БЮДЖЕТА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4282" y="214311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857884" y="1428737"/>
            <a:ext cx="22011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РАСХОДЫ БЮДЖЕТА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224" y="3643314"/>
            <a:ext cx="77153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</a:t>
            </a:r>
            <a:r>
              <a:rPr lang="ru-RU" sz="1200" dirty="0">
                <a:latin typeface="+mn-lt"/>
                <a:cs typeface="Arial" pitchFamily="34" charset="0"/>
              </a:rPr>
              <a:t>Если расходы бюджета превышают доходы, то бюджет формируется с дефицитом. При </a:t>
            </a:r>
          </a:p>
          <a:p>
            <a:pPr algn="just"/>
            <a:r>
              <a:rPr lang="ru-RU" sz="1200" dirty="0">
                <a:latin typeface="+mn-lt"/>
                <a:cs typeface="Arial" pitchFamily="34" charset="0"/>
              </a:rPr>
              <a:t>дефицитном бюджете растет долг и (или) снижаются остатки. Превышение доходов над </a:t>
            </a:r>
          </a:p>
          <a:p>
            <a:pPr algn="just"/>
            <a:r>
              <a:rPr lang="ru-RU" sz="1200" dirty="0">
                <a:latin typeface="+mn-lt"/>
                <a:cs typeface="Arial" pitchFamily="34" charset="0"/>
              </a:rPr>
              <a:t>расходами образует </a:t>
            </a:r>
            <a:r>
              <a:rPr lang="ru-RU" sz="1200" dirty="0" err="1">
                <a:latin typeface="+mn-lt"/>
                <a:cs typeface="Arial" pitchFamily="34" charset="0"/>
              </a:rPr>
              <a:t>профицит</a:t>
            </a:r>
            <a:r>
              <a:rPr lang="ru-RU" sz="1200" dirty="0">
                <a:latin typeface="+mn-lt"/>
                <a:cs typeface="Arial" pitchFamily="34" charset="0"/>
              </a:rPr>
              <a:t>. При </a:t>
            </a:r>
            <a:r>
              <a:rPr lang="ru-RU" sz="1200" dirty="0" err="1">
                <a:latin typeface="+mn-lt"/>
                <a:cs typeface="Arial" pitchFamily="34" charset="0"/>
              </a:rPr>
              <a:t>профицитном</a:t>
            </a:r>
            <a:r>
              <a:rPr lang="ru-RU" sz="1200" dirty="0">
                <a:latin typeface="+mn-lt"/>
                <a:cs typeface="Arial" pitchFamily="34" charset="0"/>
              </a:rPr>
              <a:t> бюджете снижается долг и (или) растут </a:t>
            </a:r>
          </a:p>
          <a:p>
            <a:pPr algn="just"/>
            <a:r>
              <a:rPr lang="ru-RU" sz="1200" dirty="0">
                <a:latin typeface="+mn-lt"/>
                <a:cs typeface="Arial" pitchFamily="34" charset="0"/>
              </a:rPr>
              <a:t>остатки. </a:t>
            </a:r>
          </a:p>
          <a:p>
            <a:pPr algn="just"/>
            <a:r>
              <a:rPr lang="ru-RU" sz="1200" dirty="0">
                <a:latin typeface="+mn-lt"/>
                <a:cs typeface="Arial" pitchFamily="34" charset="0"/>
              </a:rPr>
              <a:t>    Сбалансированность бюджета по доходам и расходам – основополагающее </a:t>
            </a:r>
          </a:p>
          <a:p>
            <a:pPr algn="just"/>
            <a:r>
              <a:rPr lang="ru-RU" sz="1200" dirty="0">
                <a:latin typeface="+mn-lt"/>
                <a:cs typeface="Arial" pitchFamily="34" charset="0"/>
              </a:rPr>
              <a:t>требование, предъявляемое к органам, составляющим и утверждающим бюджет.</a:t>
            </a:r>
          </a:p>
        </p:txBody>
      </p:sp>
      <p:pic>
        <p:nvPicPr>
          <p:cNvPr id="16" name="Рисунок 15" descr="Sbalansirovannyj-byudzh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286388"/>
            <a:ext cx="2357454" cy="13234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596" y="785795"/>
            <a:ext cx="8269317" cy="5643602"/>
          </a:xfrm>
        </p:spPr>
        <p:txBody>
          <a:bodyPr>
            <a:normAutofit/>
          </a:bodyPr>
          <a:lstStyle/>
          <a:p>
            <a:pPr marL="0" indent="360363" eaLnBrk="1" hangingPunct="1">
              <a:buFont typeface="Wingdings 2" pitchFamily="18" charset="2"/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- это процесс, который обеспечивает полное своевременное поступление доходов в целом и по каждому источнику, а также финансирование организаций и учреждений в пределах утвержденных по бюджету сумм в течение финансового года.</a:t>
            </a:r>
          </a:p>
          <a:p>
            <a:pPr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Можно выделить две стороны этого процесса: </a:t>
            </a:r>
          </a:p>
          <a:p>
            <a:pPr algn="just"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исполнения бюджета по доходам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Его задачей которого является обеспечение полного и своевременного поступления в бюджет отдельных видов доходов, в первую очередь, налогов и других обязательных платежей, по каждому источнику в соответствии с утвержденным бюджетным планом; </a:t>
            </a:r>
          </a:p>
          <a:p>
            <a:pPr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Участниками этого процесса являются:</a:t>
            </a:r>
          </a:p>
          <a:p>
            <a:pPr algn="just"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налогоплательщики и плательщики сборов (юридические и физические лица), которые перечисляют в бюджет установленные налоги и другие обязательные платежи;</a:t>
            </a:r>
          </a:p>
          <a:p>
            <a:pPr algn="just"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учреждения Центрального банка и коммерческие банки, производящие безналичные расчеты между плательщиками и получателем средств;</a:t>
            </a:r>
          </a:p>
          <a:p>
            <a:pPr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органы Федерального казначейства, которые получают перечисленные в бюджет средства и ведут их учет;</a:t>
            </a:r>
          </a:p>
          <a:p>
            <a:pPr algn="just"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налоговые органы (Министерство РФ по налогам и сборам), ведущие учет налогоплательщиков, контролирующие правильность исполнения ими своих налоговых обязательств, а также регулирующие отношения по возврату и зачету уплаченных налогов.</a:t>
            </a:r>
          </a:p>
          <a:p>
            <a:pPr algn="just">
              <a:buNone/>
            </a:pP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по расходам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означает последовательное финансирование мероприятий, предусмотренных Решением о бюджете, в пределах утвержденных сумм. </a:t>
            </a:r>
          </a:p>
          <a:p>
            <a:pPr algn="just"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Особенностью исполнения бюджета по расходам является то, что эта часть формируется </a:t>
            </a:r>
            <a:r>
              <a:rPr lang="ru-RU" sz="1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расчетно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полностью зависит от объема доходных поступлений. Расходы осуществляются в пределах фактического наличия бюджетных средств на едином бюджетном счете. При этом обязательно соблюдаются две последовательные процедуры – санкционирование и финансирование. Финансирование заключается в расходовании бюджетных средств. Задача санкционирования расходов заключается в том, чтобы обеспечить принятие к финансированию только тех расходов, которые предусмотрены утвержденным Решением о бюджете и обеспечены поступлениями в бюджет доходов и заимствований. </a:t>
            </a:r>
          </a:p>
          <a:p>
            <a:pPr algn="just"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Бюджетный процесс завершается составлением и утверждением отчета об исполнении бюджета, что является важной формой контроля за исполнением бюджета.</a:t>
            </a:r>
          </a:p>
          <a:p>
            <a:pPr algn="just">
              <a:buNone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Отчет об исполнении бюджета составляется по всем основным показателям доходов и расходов в установленном порядке с необходимым анализом исполнения доходов  и расходования средств. </a:t>
            </a:r>
          </a:p>
          <a:p>
            <a:pPr marL="0" indent="360363" eaLnBrk="1" hangingPunct="1"/>
            <a:endParaRPr lang="ru-RU" dirty="0"/>
          </a:p>
        </p:txBody>
      </p:sp>
      <p:sp>
        <p:nvSpPr>
          <p:cNvPr id="16388" name="WordArt 5"/>
          <p:cNvSpPr>
            <a:spLocks noChangeArrowheads="1" noChangeShapeType="1" noTextEdit="1"/>
          </p:cNvSpPr>
          <p:nvPr/>
        </p:nvSpPr>
        <p:spPr bwMode="auto">
          <a:xfrm>
            <a:off x="1285852" y="214290"/>
            <a:ext cx="6786610" cy="630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Общие принципы исполнения бюджета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4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646604"/>
              </p:ext>
            </p:extLst>
          </p:nvPr>
        </p:nvGraphicFramePr>
        <p:xfrm>
          <a:off x="571500" y="2071688"/>
          <a:ext cx="8072466" cy="2355852"/>
        </p:xfrm>
        <a:graphic>
          <a:graphicData uri="http://schemas.openxmlformats.org/drawingml/2006/table">
            <a:tbl>
              <a:tblPr/>
              <a:tblGrid>
                <a:gridCol w="2951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21 749,1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21 518,4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22 089,2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21 303,4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Дефицит/ 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-340,1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38" y="1571625"/>
            <a:ext cx="1785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тыс.руб.</a:t>
            </a:r>
          </a:p>
        </p:txBody>
      </p:sp>
      <p:sp>
        <p:nvSpPr>
          <p:cNvPr id="18463" name="WordArt 32"/>
          <p:cNvSpPr>
            <a:spLocks noChangeArrowheads="1" noChangeShapeType="1" noTextEdit="1"/>
          </p:cNvSpPr>
          <p:nvPr/>
        </p:nvSpPr>
        <p:spPr bwMode="auto">
          <a:xfrm>
            <a:off x="1214414" y="142852"/>
            <a:ext cx="6840538" cy="9144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Соотношение доходов и расходов бюджета </a:t>
            </a:r>
          </a:p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поселения за 20</a:t>
            </a:r>
            <a:r>
              <a:rPr lang="en-US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год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6" name="Group 30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229600" cy="252285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 и сборов, а также пеней и штрафов по ним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государственного имущества, 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также платежи в виде штрафов и иных санкций за нарушение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законодательства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Дотации, субсидии, субвенции,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иные межбюджетные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трансферты из областного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бюджета, а также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 от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физических и юридических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лиц, в том числе добровольные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пожертвования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623" y="3857625"/>
          <a:ext cx="8215342" cy="371475"/>
        </p:xfrm>
        <a:graphic>
          <a:graphicData uri="http://schemas.openxmlformats.org/drawingml/2006/table">
            <a:tbl>
              <a:tblPr/>
              <a:tblGrid>
                <a:gridCol w="4107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7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515" name="WordArt 30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4395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Структура доходов бюджета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536193969"/>
              </p:ext>
            </p:extLst>
          </p:nvPr>
        </p:nvGraphicFramePr>
        <p:xfrm>
          <a:off x="714348" y="4429132"/>
          <a:ext cx="350046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09261518"/>
              </p:ext>
            </p:extLst>
          </p:nvPr>
        </p:nvGraphicFramePr>
        <p:xfrm>
          <a:off x="4929190" y="4429132"/>
          <a:ext cx="350046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76" name="Group 1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12665"/>
              </p:ext>
            </p:extLst>
          </p:nvPr>
        </p:nvGraphicFramePr>
        <p:xfrm>
          <a:off x="395536" y="713127"/>
          <a:ext cx="8605620" cy="8381449"/>
        </p:xfrm>
        <a:graphic>
          <a:graphicData uri="http://schemas.openxmlformats.org/drawingml/2006/table">
            <a:tbl>
              <a:tblPr/>
              <a:tblGrid>
                <a:gridCol w="5345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9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исполнение</a:t>
                      </a:r>
                    </a:p>
                  </a:txBody>
                  <a:tcPr marL="9525" marR="9525" marT="9525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21 749 103,91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21518440,39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98,9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9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осуществляется в соответствии со статьями 227,2271 и 228 Налогового кодекса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1 183 650,33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1 255 644,82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 (пени по соответствующему платежу)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140,80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140,80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 (суммы денежных взысканий (штрафов) по соответствующему платежу согласно законодательству Российской Федерации)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310,08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310,58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11 316,37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11 359,72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100,4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4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физическими лицами в соответствии со статьей 227 Налогового кодекса Российской Федерации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190,13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198,80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104,6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8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 на доходы физических лиц с доходов, полученных физическими лицами , не являющихся налоговыми резидентами Российской Федерации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37 356,30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37 356,30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955578"/>
                  </a:ext>
                </a:extLst>
              </a:tr>
              <a:tr h="2258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Единый сельскохозяйственный налог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5 284,80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5 284,80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69799"/>
                  </a:ext>
                </a:extLst>
              </a:tr>
              <a:tr h="28765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-17936,17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82650"/>
                  </a:ext>
                </a:extLst>
              </a:tr>
              <a:tr h="186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Земельный налог 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913 000,00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869 084,21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000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00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9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Доходы,, получаемые в виде арендной платы, а также средства от продажи права на заключение договоров аренды за земли, находящегося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54 842,88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54 842,88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72279"/>
                  </a:ext>
                </a:extLst>
              </a:tr>
              <a:tr h="3349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сдачи в аренду имущества, находящегося в оперативном управлении органов управления сельских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83 244,18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83 244,18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8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Доходы, поступающие в порядке возмещения расходов, понесенных в связи с эксплуатацией имущества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17 384,81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17 384,81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6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 от реализации иного имущества 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 в том числе казенных), а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45,95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45,95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67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552 000,00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531 014,85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12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6 707 400,00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6 707 400,00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3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2 542 081,85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2 542 081,85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67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Прочие субсидии бюджетам сельских поселений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563 724,73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563 724,73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8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346 210,00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346 210,00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349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8 706 695,62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8 489 822,20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97,5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349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Поступления от денежных пожертвований, предоставляемых негосударственными организациями получателям средств бюджетов сельских поселений 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21 225,08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21 225,08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0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Исполнение доходной части бюджета Шилыковского сельского поселения за 2024 год</a:t>
            </a:r>
            <a:endParaRPr lang="ru-RU" sz="2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81" name="Group 2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489546"/>
              </p:ext>
            </p:extLst>
          </p:nvPr>
        </p:nvGraphicFramePr>
        <p:xfrm>
          <a:off x="428596" y="1357298"/>
          <a:ext cx="8151433" cy="4981382"/>
        </p:xfrm>
        <a:graphic>
          <a:graphicData uri="http://schemas.openxmlformats.org/drawingml/2006/table">
            <a:tbl>
              <a:tblPr/>
              <a:tblGrid>
                <a:gridCol w="421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0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Раздел/подраздел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Утверждено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Исполнено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22 089 209,84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21 303 383,57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6 000 866,10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5 938 974,05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1 336 161,03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1 336 161,03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0104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4 590 705,07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4 578 813,02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Резервные фонды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0111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0113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24 000,00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346 210,00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346 210,00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0203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346 210,00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346 210,00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3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308 617,00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307 402,05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0310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308 617,00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307 402,05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5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3 781 048,82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3 639 546,50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Дорожное хозяйство (дорожные фонды)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0409</a:t>
                      </a:r>
                      <a:endParaRPr kumimoji="0" lang="ru-RU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3 771 048,82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3 633 166,50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0412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6 380,00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4 442 145,18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4 284 050,15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1 280 939,20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1 209 276,99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94,4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0503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3 161 205,98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3 074 773,16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0705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10 000,00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02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6 828 133,47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6 405 011,55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6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0801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6 828 133,47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6 405 011,55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854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372 189,27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372 189,27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00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372 189,27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372 189,27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1"/>
            <a:ext cx="8286808" cy="12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 Шилыковского сельского поселения по разделам и подразделам классификации расходов бюджета за 2024 год </a:t>
            </a:r>
            <a:endParaRPr lang="ru-RU" sz="2400" b="1" dirty="0">
              <a:ln w="12700">
                <a:solidFill>
                  <a:schemeClr val="bg1"/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5286</TotalTime>
  <Words>2168</Words>
  <Application>Microsoft Office PowerPoint</Application>
  <PresentationFormat>Экран (4:3)</PresentationFormat>
  <Paragraphs>392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БЮДЖЕТ ДЛЯ 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Социально-значимые проекты, предусмотренные к финансированию из бюджета Шилыковского сельского поселения на 2024 год не были запланированы  Муниципальные гарантии в 2024 году не предусматривались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Ведущий специалист</cp:lastModifiedBy>
  <cp:revision>607</cp:revision>
  <dcterms:created xsi:type="dcterms:W3CDTF">2017-11-21T06:07:56Z</dcterms:created>
  <dcterms:modified xsi:type="dcterms:W3CDTF">2025-04-09T06:51:11Z</dcterms:modified>
</cp:coreProperties>
</file>