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</p:sldMasterIdLst>
  <p:sldIdLst>
    <p:sldId id="256" r:id="rId2"/>
    <p:sldId id="257" r:id="rId3"/>
    <p:sldId id="258" r:id="rId4"/>
    <p:sldId id="271" r:id="rId5"/>
    <p:sldId id="259" r:id="rId6"/>
    <p:sldId id="261" r:id="rId7"/>
    <p:sldId id="262" r:id="rId8"/>
    <p:sldId id="263" r:id="rId9"/>
    <p:sldId id="266" r:id="rId10"/>
    <p:sldId id="270" r:id="rId11"/>
    <p:sldId id="264" r:id="rId12"/>
    <p:sldId id="268" r:id="rId13"/>
    <p:sldId id="273" r:id="rId14"/>
    <p:sldId id="272" r:id="rId15"/>
    <p:sldId id="267" r:id="rId16"/>
  </p:sldIdLst>
  <p:sldSz cx="9144000" cy="6858000" type="screen4x3"/>
  <p:notesSz cx="6788150" cy="99234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1B08A8"/>
    <a:srgbClr val="FFE07D"/>
    <a:srgbClr val="FFCCCC"/>
    <a:srgbClr val="F8F5E8"/>
    <a:srgbClr val="5EE2FC"/>
    <a:srgbClr val="FF0066"/>
    <a:srgbClr val="00CC00"/>
    <a:srgbClr val="800000"/>
    <a:srgbClr val="A40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7" autoAdjust="0"/>
    <p:restoredTop sz="86439" autoAdjust="0"/>
  </p:normalViewPr>
  <p:slideViewPr>
    <p:cSldViewPr>
      <p:cViewPr varScale="1">
        <p:scale>
          <a:sx n="90" d="100"/>
          <a:sy n="90" d="100"/>
        </p:scale>
        <p:origin x="90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1E6F-40DD-9355-58C7966675D1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1-1E6F-40DD-9355-58C7966675D1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2-1E6F-40DD-9355-58C7966675D1}"/>
              </c:ext>
            </c:extLst>
          </c:dPt>
          <c:dLbls>
            <c:dLbl>
              <c:idx val="0"/>
              <c:layout>
                <c:manualLayout>
                  <c:x val="-0.22962329479492147"/>
                  <c:y val="-9.4123575688010122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2706,2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E6F-40DD-9355-58C7966675D1}"/>
                </c:ext>
              </c:extLst>
            </c:dLbl>
            <c:dLbl>
              <c:idx val="1"/>
              <c:layout>
                <c:manualLayout>
                  <c:x val="-4.4993708628245886E-2"/>
                  <c:y val="-0.20495994528722364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155,5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E6F-40DD-9355-58C7966675D1}"/>
                </c:ext>
              </c:extLst>
            </c:dLbl>
            <c:dLbl>
              <c:idx val="2"/>
              <c:layout>
                <c:manualLayout>
                  <c:x val="5.9190112459742317E-2"/>
                  <c:y val="3.6491683097831094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18887,3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1E6F-40DD-9355-58C7966675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2706.2</c:v>
                </c:pt>
                <c:pt idx="1">
                  <c:v>155.5</c:v>
                </c:pt>
                <c:pt idx="2">
                  <c:v>18887.3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6F-40DD-9355-58C7966675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9865797310422064"/>
          <c:y val="0.14506835097767201"/>
          <c:w val="0.37986553801423256"/>
          <c:h val="0.70986329804465809"/>
        </c:manualLayout>
      </c:layout>
      <c:overlay val="0"/>
      <c:txPr>
        <a:bodyPr/>
        <a:lstStyle/>
        <a:p>
          <a:pPr>
            <a:defRPr sz="1000" baseline="0"/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A41D-4499-BCF7-C502FDBBFD8C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1-A41D-4499-BCF7-C502FDBBFD8C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2-A41D-4499-BCF7-C502FDBBFD8C}"/>
              </c:ext>
            </c:extLst>
          </c:dPt>
          <c:dLbls>
            <c:dLbl>
              <c:idx val="0"/>
              <c:layout>
                <c:manualLayout>
                  <c:x val="-0.22962329479492041"/>
                  <c:y val="-9.4123575688009983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2692,5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A41D-4499-BCF7-C502FDBBFD8C}"/>
                </c:ext>
              </c:extLst>
            </c:dLbl>
            <c:dLbl>
              <c:idx val="1"/>
              <c:layout>
                <c:manualLayout>
                  <c:x val="-4.4993708628245532E-2"/>
                  <c:y val="-0.20495994528722375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155,5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41D-4499-BCF7-C502FDBBFD8C}"/>
                </c:ext>
              </c:extLst>
            </c:dLbl>
            <c:dLbl>
              <c:idx val="2"/>
              <c:layout>
                <c:manualLayout>
                  <c:x val="5.9190112459742122E-2"/>
                  <c:y val="3.6491683097831094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18670,5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A41D-4499-BCF7-C502FDBBFD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2692.5</c:v>
                </c:pt>
                <c:pt idx="1">
                  <c:v>155.5</c:v>
                </c:pt>
                <c:pt idx="2">
                  <c:v>18670.5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41D-4499-BCF7-C502FDBBFD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9865797310422053"/>
          <c:y val="0.14506835097767207"/>
          <c:w val="0.37986553801423267"/>
          <c:h val="0.70986329804465809"/>
        </c:manualLayout>
      </c:layout>
      <c:overlay val="0"/>
      <c:txPr>
        <a:bodyPr/>
        <a:lstStyle/>
        <a:p>
          <a:pPr>
            <a:defRPr sz="1000" baseline="0"/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432913973999523E-2"/>
          <c:y val="0.18218086121722843"/>
          <c:w val="0.43531086100025101"/>
          <c:h val="0.7090512344085555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0066"/>
              </a:solidFill>
            </c:spPr>
            <c:extLst>
              <c:ext xmlns:c16="http://schemas.microsoft.com/office/drawing/2014/chart" uri="{C3380CC4-5D6E-409C-BE32-E72D297353CC}">
                <c16:uniqueId val="{00000000-0B87-4B3F-BD79-3AD47907FFD0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1-0B87-4B3F-BD79-3AD47907FFD0}"/>
              </c:ext>
            </c:extLst>
          </c:dPt>
          <c:dPt>
            <c:idx val="3"/>
            <c:bubble3D val="0"/>
            <c:spPr>
              <a:solidFill>
                <a:srgbClr val="00CC00"/>
              </a:solidFill>
            </c:spPr>
            <c:extLst>
              <c:ext xmlns:c16="http://schemas.microsoft.com/office/drawing/2014/chart" uri="{C3380CC4-5D6E-409C-BE32-E72D297353CC}">
                <c16:uniqueId val="{00000002-0B87-4B3F-BD79-3AD47907FFD0}"/>
              </c:ext>
            </c:extLst>
          </c:dPt>
          <c:dPt>
            <c:idx val="4"/>
            <c:bubble3D val="0"/>
            <c:spPr>
              <a:solidFill>
                <a:srgbClr val="800000"/>
              </a:solidFill>
            </c:spPr>
            <c:extLst>
              <c:ext xmlns:c16="http://schemas.microsoft.com/office/drawing/2014/chart" uri="{C3380CC4-5D6E-409C-BE32-E72D297353CC}">
                <c16:uniqueId val="{00000003-0B87-4B3F-BD79-3AD47907FFD0}"/>
              </c:ext>
            </c:extLst>
          </c:dPt>
          <c:dPt>
            <c:idx val="5"/>
            <c:bubble3D val="0"/>
            <c:spPr>
              <a:solidFill>
                <a:srgbClr val="002060"/>
              </a:solidFill>
            </c:spPr>
            <c:extLst>
              <c:ext xmlns:c16="http://schemas.microsoft.com/office/drawing/2014/chart" uri="{C3380CC4-5D6E-409C-BE32-E72D297353CC}">
                <c16:uniqueId val="{00000004-0B87-4B3F-BD79-3AD47907FFD0}"/>
              </c:ext>
            </c:extLst>
          </c:dPt>
          <c:dPt>
            <c:idx val="6"/>
            <c:bubble3D val="0"/>
            <c:spPr>
              <a:solidFill>
                <a:srgbClr val="A40C99"/>
              </a:solidFill>
            </c:spPr>
            <c:extLst>
              <c:ext xmlns:c16="http://schemas.microsoft.com/office/drawing/2014/chart" uri="{C3380CC4-5D6E-409C-BE32-E72D297353CC}">
                <c16:uniqueId val="{00000005-0B87-4B3F-BD79-3AD47907FFD0}"/>
              </c:ext>
            </c:extLst>
          </c:dPt>
          <c:dPt>
            <c:idx val="7"/>
            <c:bubble3D val="0"/>
            <c:spPr>
              <a:solidFill>
                <a:srgbClr val="FF9900"/>
              </a:solidFill>
            </c:spPr>
            <c:extLst>
              <c:ext xmlns:c16="http://schemas.microsoft.com/office/drawing/2014/chart" uri="{C3380CC4-5D6E-409C-BE32-E72D297353CC}">
                <c16:uniqueId val="{00000006-0B87-4B3F-BD79-3AD47907FFD0}"/>
              </c:ext>
            </c:extLst>
          </c:dPt>
          <c:dPt>
            <c:idx val="8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7-0B87-4B3F-BD79-3AD47907FFD0}"/>
              </c:ext>
            </c:extLst>
          </c:dPt>
          <c:dLbls>
            <c:dLbl>
              <c:idx val="0"/>
              <c:layout>
                <c:manualLayout>
                  <c:x val="2.5644733539240631E-2"/>
                  <c:y val="-3.9620042881612402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1336,2</a:t>
                    </a:r>
                  </a:p>
                  <a:p>
                    <a:r>
                      <a:rPr lang="en-US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6,3%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B87-4B3F-BD79-3AD47907FFD0}"/>
                </c:ext>
              </c:extLst>
            </c:dLbl>
            <c:dLbl>
              <c:idx val="1"/>
              <c:layout>
                <c:manualLayout>
                  <c:x val="-2.6880011160560846E-3"/>
                  <c:y val="-0.1183065653515555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4612,8</a:t>
                    </a:r>
                  </a:p>
                  <a:p>
                    <a:r>
                      <a:rPr lang="en-US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21,7%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B87-4B3F-BD79-3AD47907FFD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307,4</a:t>
                    </a:r>
                  </a:p>
                  <a:p>
                    <a:r>
                      <a:rPr lang="en-US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1,4%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0B87-4B3F-BD79-3AD47907FFD0}"/>
                </c:ext>
              </c:extLst>
            </c:dLbl>
            <c:dLbl>
              <c:idx val="3"/>
              <c:layout>
                <c:manualLayout>
                  <c:x val="9.8948667589437572E-2"/>
                  <c:y val="-7.5961791225376468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346,2</a:t>
                    </a:r>
                  </a:p>
                  <a:p>
                    <a:r>
                      <a:rPr lang="en-US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1,6%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B87-4B3F-BD79-3AD47907FFD0}"/>
                </c:ext>
              </c:extLst>
            </c:dLbl>
            <c:dLbl>
              <c:idx val="4"/>
              <c:layout>
                <c:manualLayout>
                  <c:x val="6.2873175317129326E-2"/>
                  <c:y val="-7.2172291439348362E-4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1209,3</a:t>
                    </a:r>
                  </a:p>
                  <a:p>
                    <a:r>
                      <a:rPr lang="en-US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5,7%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B87-4B3F-BD79-3AD47907FFD0}"/>
                </c:ext>
              </c:extLst>
            </c:dLbl>
            <c:dLbl>
              <c:idx val="5"/>
              <c:layout>
                <c:manualLayout>
                  <c:x val="7.9016722335024991E-2"/>
                  <c:y val="8.123255003066867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3639,5</a:t>
                    </a:r>
                  </a:p>
                  <a:p>
                    <a:r>
                      <a:rPr lang="en-US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17,1%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B87-4B3F-BD79-3AD47907FFD0}"/>
                </c:ext>
              </c:extLst>
            </c:dLbl>
            <c:dLbl>
              <c:idx val="6"/>
              <c:layout>
                <c:manualLayout>
                  <c:x val="2.8474021090233038E-2"/>
                  <c:y val="5.202549627085587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3074,8</a:t>
                    </a:r>
                  </a:p>
                  <a:p>
                    <a:r>
                      <a:rPr lang="en-US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14,4%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B87-4B3F-BD79-3AD47907FFD0}"/>
                </c:ext>
              </c:extLst>
            </c:dLbl>
            <c:dLbl>
              <c:idx val="7"/>
              <c:layout>
                <c:manualLayout>
                  <c:x val="-3.0714081334484258E-3"/>
                  <c:y val="-4.2789260908469171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6405,0</a:t>
                    </a:r>
                  </a:p>
                  <a:p>
                    <a:r>
                      <a:rPr lang="en-US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30,1%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0B87-4B3F-BD79-3AD47907FFD0}"/>
                </c:ext>
              </c:extLst>
            </c:dLbl>
            <c:dLbl>
              <c:idx val="8"/>
              <c:layout>
                <c:manualLayout>
                  <c:x val="-6.6208294403443876E-2"/>
                  <c:y val="-3.4024781456120506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372,2</a:t>
                    </a:r>
                  </a:p>
                  <a:p>
                    <a:r>
                      <a:rPr lang="en-US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1,7%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0B87-4B3F-BD79-3AD47907FFD0}"/>
                </c:ext>
              </c:extLst>
            </c:dLbl>
            <c:dLbl>
              <c:idx val="9"/>
              <c:layout>
                <c:manualLayout>
                  <c:x val="1.466152230617424E-2"/>
                  <c:y val="-1.4320836922253536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284,8</a:t>
                    </a:r>
                  </a:p>
                  <a:p>
                    <a:r>
                      <a:rPr lang="ru-RU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1,5%</a:t>
                    </a:r>
                    <a:endParaRPr lang="en-US" b="1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0B87-4B3F-BD79-3AD47907FFD0}"/>
                </c:ext>
              </c:extLst>
            </c:dLbl>
            <c:dLbl>
              <c:idx val="10"/>
              <c:layout>
                <c:manualLayout>
                  <c:x val="-7.5330225901706549E-3"/>
                  <c:y val="-3.8877777224315693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323,9</a:t>
                    </a:r>
                  </a:p>
                  <a:p>
                    <a:r>
                      <a:rPr lang="ru-RU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2,5%</a:t>
                    </a:r>
                    <a:endParaRPr lang="en-US" b="1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0B87-4B3F-BD79-3AD47907FFD0}"/>
                </c:ext>
              </c:extLst>
            </c:dLbl>
            <c:dLbl>
              <c:idx val="11"/>
              <c:layout>
                <c:manualLayout>
                  <c:x val="6.9302716448208943E-2"/>
                  <c:y val="-0.2311680312744172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4419,9</a:t>
                    </a:r>
                  </a:p>
                  <a:p>
                    <a:r>
                      <a:rPr lang="ru-RU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34,1%</a:t>
                    </a:r>
                    <a:endParaRPr lang="en-US" b="1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0B87-4B3F-BD79-3AD47907FFD0}"/>
                </c:ext>
              </c:extLst>
            </c:dLbl>
            <c:dLbl>
              <c:idx val="12"/>
              <c:layout>
                <c:manualLayout>
                  <c:x val="-5.6876390621522733E-4"/>
                  <c:y val="-2.1131756062745196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323</a:t>
                    </a:r>
                    <a:r>
                      <a:rPr lang="en-US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,</a:t>
                    </a:r>
                    <a:r>
                      <a:rPr lang="ru-RU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9</a:t>
                    </a:r>
                  </a:p>
                  <a:p>
                    <a:r>
                      <a:rPr lang="ru-RU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0,9%</a:t>
                    </a:r>
                    <a:endParaRPr lang="en-US" b="1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0B87-4B3F-BD79-3AD47907FF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Функционирование высшего должностного лица</c:v>
                </c:pt>
                <c:pt idx="1">
                  <c:v>Функционирование местной администрации</c:v>
                </c:pt>
                <c:pt idx="2">
                  <c:v>Обеспечение пожарной безопасности</c:v>
                </c:pt>
                <c:pt idx="3">
                  <c:v>Мобилизационная и вневойсковая подготовка</c:v>
                </c:pt>
                <c:pt idx="4">
                  <c:v>Коммунальное хозяйство</c:v>
                </c:pt>
                <c:pt idx="5">
                  <c:v>Национальная экономика</c:v>
                </c:pt>
                <c:pt idx="6">
                  <c:v>Благоустройство </c:v>
                </c:pt>
                <c:pt idx="7">
                  <c:v>Культура</c:v>
                </c:pt>
                <c:pt idx="8">
                  <c:v>Пенсионное обеспечение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1336.2</c:v>
                </c:pt>
                <c:pt idx="1">
                  <c:v>4612.8</c:v>
                </c:pt>
                <c:pt idx="2">
                  <c:v>307.39999999999998</c:v>
                </c:pt>
                <c:pt idx="3">
                  <c:v>346.2</c:v>
                </c:pt>
                <c:pt idx="4">
                  <c:v>1209.3</c:v>
                </c:pt>
                <c:pt idx="5">
                  <c:v>3639.5</c:v>
                </c:pt>
                <c:pt idx="6">
                  <c:v>3074.8</c:v>
                </c:pt>
                <c:pt idx="7">
                  <c:v>6405</c:v>
                </c:pt>
                <c:pt idx="8">
                  <c:v>372.2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0B87-4B3F-BD79-3AD47907FFD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Функционирование высшего должностного лица</c:v>
                </c:pt>
                <c:pt idx="1">
                  <c:v>Функционирование местной администрации</c:v>
                </c:pt>
                <c:pt idx="2">
                  <c:v>Обеспечение пожарной безопасности</c:v>
                </c:pt>
                <c:pt idx="3">
                  <c:v>Мобилизационная и вневойсковая подготовка</c:v>
                </c:pt>
                <c:pt idx="4">
                  <c:v>Коммунальное хозяйство</c:v>
                </c:pt>
                <c:pt idx="5">
                  <c:v>Национальная экономика</c:v>
                </c:pt>
                <c:pt idx="6">
                  <c:v>Благоустройство </c:v>
                </c:pt>
                <c:pt idx="7">
                  <c:v>Культура</c:v>
                </c:pt>
                <c:pt idx="8">
                  <c:v>Пенсионное обеспечение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6.2722382342724634</c:v>
                </c:pt>
                <c:pt idx="1">
                  <c:v>21.652881699634797</c:v>
                </c:pt>
                <c:pt idx="2">
                  <c:v>1.4429621562755239</c:v>
                </c:pt>
                <c:pt idx="3">
                  <c:v>1.6250927082062017</c:v>
                </c:pt>
                <c:pt idx="4">
                  <c:v>5.6765586713857878</c:v>
                </c:pt>
                <c:pt idx="5">
                  <c:v>17.084127416280968</c:v>
                </c:pt>
                <c:pt idx="6">
                  <c:v>14.433376831867212</c:v>
                </c:pt>
                <c:pt idx="7">
                  <c:v>30.065623327731721</c:v>
                </c:pt>
                <c:pt idx="8">
                  <c:v>1.7471389543453157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B87-4B3F-BD79-3AD47907FF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330999833445768"/>
          <c:y val="0"/>
          <c:w val="0.34764683943075447"/>
          <c:h val="0.98614728310408484"/>
        </c:manualLayout>
      </c:layout>
      <c:overlay val="0"/>
      <c:txPr>
        <a:bodyPr/>
        <a:lstStyle/>
        <a:p>
          <a:pPr>
            <a:defRPr sz="1000" baseline="0"/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DFD844C-077A-416A-8090-3336F49FDDCC}" type="datetimeFigureOut">
              <a:rPr lang="ru-RU" smtClean="0"/>
              <a:pPr>
                <a:defRPr/>
              </a:pPr>
              <a:t>09.04.2025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BF08798-5C8A-4D6A-8E60-394674786E2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F9769B-3D6E-42A3-8608-A5084D538822}" type="datetimeFigureOut">
              <a:rPr lang="ru-RU" smtClean="0"/>
              <a:pPr>
                <a:defRPr/>
              </a:pPr>
              <a:t>09.04.2025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8FB72-BD5A-4365-BB11-5B4508768CA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4BEB50-4987-4771-80DE-5D2CEC5D3DC7}" type="datetimeFigureOut">
              <a:rPr lang="ru-RU" smtClean="0"/>
              <a:pPr>
                <a:defRPr/>
              </a:pPr>
              <a:t>09.04.2025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A2D512-5FBA-4DC7-8899-11E131C2FF2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03B5E4-141C-433A-AD7D-4634B79B8067}" type="datetimeFigureOut">
              <a:rPr lang="ru-RU" smtClean="0"/>
              <a:pPr>
                <a:defRPr/>
              </a:pPr>
              <a:t>09.04.2025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BAEDF2-7507-432E-BC29-FAB80F854AB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875CF8-2DFA-43A3-ACBF-2DBF28F31CDE}" type="datetimeFigureOut">
              <a:rPr lang="ru-RU" smtClean="0"/>
              <a:pPr>
                <a:defRPr/>
              </a:pPr>
              <a:t>09.04.2025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1D054-ECF5-4552-BF36-E6839129AF2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318AAB-58F7-452B-B957-CD1982A242DF}" type="datetimeFigureOut">
              <a:rPr lang="ru-RU" smtClean="0"/>
              <a:pPr>
                <a:defRPr/>
              </a:pPr>
              <a:t>09.04.2025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D2AA78-A9AC-4541-941A-A4DFF42965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E4B230-7FD9-4574-B46B-C7347D6BC238}" type="datetimeFigureOut">
              <a:rPr lang="ru-RU" smtClean="0"/>
              <a:pPr>
                <a:defRPr/>
              </a:pPr>
              <a:t>09.04.2025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10F0DB-9355-4A0D-91D2-78E37584B7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01CEFE-66EC-4BD0-9E05-37B82CB5AB31}" type="datetimeFigureOut">
              <a:rPr lang="ru-RU" smtClean="0"/>
              <a:pPr>
                <a:defRPr/>
              </a:pPr>
              <a:t>09.04.2025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698483-E9A6-451F-B0AE-455B22168A9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F65E4F-C69D-4BE9-B80C-E1F788081505}" type="datetimeFigureOut">
              <a:rPr lang="ru-RU" smtClean="0"/>
              <a:pPr>
                <a:defRPr/>
              </a:pPr>
              <a:t>09.04.2025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BE61D1-B01A-4021-A0EC-2027106C85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>
              <a:defRPr/>
            </a:pPr>
            <a:fld id="{19A3C0C6-180F-46EE-B74F-60FCA7A51215}" type="datetimeFigureOut">
              <a:rPr lang="ru-RU" smtClean="0"/>
              <a:pPr>
                <a:defRPr/>
              </a:pPr>
              <a:t>09.04.2025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EF5A05-11AE-4066-BAAE-D60865AB81D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F814486-772D-4DF9-A9D3-8F6F1B9BF263}" type="datetimeFigureOut">
              <a:rPr lang="ru-RU" smtClean="0"/>
              <a:pPr>
                <a:defRPr/>
              </a:pPr>
              <a:t>09.04.2025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0364BAC-B2F1-4D41-A4D8-25B81CC316D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13DFEA6-9E3B-409F-8514-454883449E8E}" type="datetimeFigureOut">
              <a:rPr lang="ru-RU" smtClean="0"/>
              <a:pPr>
                <a:defRPr/>
              </a:pPr>
              <a:t>09.04.2025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A187B5B-E5A0-473F-AD96-F899E2A2C30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1393" y="642918"/>
            <a:ext cx="8229599" cy="157163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БЮДЖЕТ ДЛЯ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ГРАЖДАН</a:t>
            </a: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143248"/>
            <a:ext cx="6400800" cy="2286016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ru-RU" sz="3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rPr>
              <a:t>к годовому отчету об исполнении бюджета Шилыковского поселения за 20</a:t>
            </a:r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rPr>
              <a:t>2</a:t>
            </a:r>
            <a:r>
              <a:rPr lang="ru-RU" sz="3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rPr>
              <a:t>4 год</a:t>
            </a:r>
            <a:endParaRPr lang="ru-RU" sz="3600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072447817"/>
              </p:ext>
            </p:extLst>
          </p:nvPr>
        </p:nvGraphicFramePr>
        <p:xfrm>
          <a:off x="428596" y="1214422"/>
          <a:ext cx="8429684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57158" y="142852"/>
            <a:ext cx="85011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n w="12700">
                  <a:solidFill>
                    <a:schemeClr val="bg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Исполнение расходной части бюджета Шилыковского сельского поселения </a:t>
            </a:r>
            <a:r>
              <a:rPr lang="ru-RU" sz="2400" b="1">
                <a:ln w="12700">
                  <a:solidFill>
                    <a:schemeClr val="bg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 2024 </a:t>
            </a:r>
            <a:r>
              <a:rPr lang="ru-RU" sz="2400" b="1" dirty="0">
                <a:ln w="12700">
                  <a:solidFill>
                    <a:schemeClr val="bg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год </a:t>
            </a:r>
            <a:endParaRPr lang="ru-RU" sz="2400" b="1" dirty="0">
              <a:ln w="12700">
                <a:solidFill>
                  <a:schemeClr val="bg1"/>
                </a:solidFill>
                <a:prstDash val="solid"/>
              </a:ln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Содержимое 2"/>
          <p:cNvSpPr>
            <a:spLocks noGrp="1"/>
          </p:cNvSpPr>
          <p:nvPr>
            <p:ph idx="1"/>
          </p:nvPr>
        </p:nvSpPr>
        <p:spPr>
          <a:xfrm>
            <a:off x="571472" y="1142984"/>
            <a:ext cx="8197878" cy="3143272"/>
          </a:xfrm>
        </p:spPr>
        <p:txBody>
          <a:bodyPr/>
          <a:lstStyle/>
          <a:p>
            <a:pPr eaLnBrk="1" hangingPunct="1"/>
            <a:r>
              <a:rPr lang="ru-RU" sz="2200" b="1" dirty="0">
                <a:solidFill>
                  <a:schemeClr val="tx1"/>
                </a:solidFill>
              </a:rPr>
              <a:t>«Совершенствование муниципального управления Шилыковского сельского поселения на 2023-2025 годы»                                             </a:t>
            </a:r>
          </a:p>
          <a:p>
            <a:pPr eaLnBrk="1" hangingPunct="1"/>
            <a:r>
              <a:rPr lang="ru-RU" sz="2200" b="1" dirty="0">
                <a:solidFill>
                  <a:schemeClr val="tx1"/>
                </a:solidFill>
              </a:rPr>
              <a:t>«Развитие территории Шилыковского сельского поселения 2023-2025 г.г.»</a:t>
            </a:r>
          </a:p>
          <a:p>
            <a:pPr eaLnBrk="1" hangingPunct="1"/>
            <a:r>
              <a:rPr lang="ru-RU" sz="2200" b="1" dirty="0">
                <a:solidFill>
                  <a:schemeClr val="tx1"/>
                </a:solidFill>
              </a:rPr>
              <a:t>«Развитие культуры Шилыковского сельского поселения 2023-2025 г.г.»</a:t>
            </a:r>
          </a:p>
          <a:p>
            <a:pPr eaLnBrk="1" hangingPunct="1"/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25603" name="WordArt 4"/>
          <p:cNvSpPr>
            <a:spLocks noChangeArrowheads="1" noChangeShapeType="1" noTextEdit="1"/>
          </p:cNvSpPr>
          <p:nvPr/>
        </p:nvSpPr>
        <p:spPr bwMode="auto">
          <a:xfrm>
            <a:off x="571472" y="214291"/>
            <a:ext cx="8001056" cy="78581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 dirty="0">
                <a:ln w="12700">
                  <a:solidFill>
                    <a:schemeClr val="bg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Перечень муниципальных программ поселения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918" name="Group 29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481281"/>
              </p:ext>
            </p:extLst>
          </p:nvPr>
        </p:nvGraphicFramePr>
        <p:xfrm>
          <a:off x="214279" y="1214422"/>
          <a:ext cx="8786876" cy="4066371"/>
        </p:xfrm>
        <a:graphic>
          <a:graphicData uri="http://schemas.openxmlformats.org/drawingml/2006/table">
            <a:tbl>
              <a:tblPr/>
              <a:tblGrid>
                <a:gridCol w="5302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1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0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19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404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Наименование расходов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Утверждено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Исполнено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 исполнения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896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Муниципальная программа Шилыковского сельского поселения «Совершенствование муниципального управления Шилыковского сельского поселения на 2023-2025 годы»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6 309 055,37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6 247 163,32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99,2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456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Муниципальная программа Шилыковского сельского поселения «Развитие территории Шилыковского сельского поселения на 2023-2025 годы»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1 893 994,98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1 810 056,10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95,6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879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Муниципальная программа Шилыковского сельского поселения «Развитие культуры в Шилыковского сельского поселения 2023-2025 г.г.»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6 828 133,47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6 405 011,55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93,8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28596" y="142853"/>
            <a:ext cx="82153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Расходы бюджета Шилыковского сельского поселения по на реализацию муниципальных программ в 2024 году </a:t>
            </a:r>
            <a:endParaRPr lang="ru-RU" sz="2000" b="1" dirty="0">
              <a:ln w="12700">
                <a:solidFill>
                  <a:schemeClr val="bg1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071546"/>
            <a:ext cx="8229600" cy="392909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1"/>
                </a:solidFill>
                <a:latin typeface="+mn-lt"/>
              </a:rPr>
              <a:t>С</a:t>
            </a:r>
            <a:r>
              <a:rPr lang="ru-RU" sz="2400" b="1" dirty="0">
                <a:solidFill>
                  <a:schemeClr val="tx1"/>
                </a:solidFill>
                <a:latin typeface="+mn-lt"/>
              </a:rPr>
              <a:t>оциально-значимые проекты, предусмотренные к финансированию из бюджета Шилыковского</a:t>
            </a:r>
            <a:r>
              <a:rPr lang="ru-RU" sz="32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+mn-lt"/>
              </a:rPr>
              <a:t>сельского поселения на 2024 год не были запланированы</a:t>
            </a:r>
            <a:br>
              <a:rPr lang="ru-RU" sz="2400" b="1" dirty="0">
                <a:solidFill>
                  <a:schemeClr val="tx1"/>
                </a:solidFill>
                <a:latin typeface="+mn-lt"/>
              </a:rPr>
            </a:br>
            <a:br>
              <a:rPr lang="ru-RU" sz="2400" b="1" dirty="0">
                <a:solidFill>
                  <a:schemeClr val="tx1"/>
                </a:solidFill>
                <a:latin typeface="+mn-lt"/>
              </a:rPr>
            </a:br>
            <a:r>
              <a:rPr lang="ru-RU" sz="3200" b="1" dirty="0">
                <a:solidFill>
                  <a:schemeClr val="tx1"/>
                </a:solidFill>
                <a:latin typeface="+mn-lt"/>
              </a:rPr>
              <a:t>М</a:t>
            </a:r>
            <a:r>
              <a:rPr lang="ru-RU" sz="2400" b="1" dirty="0">
                <a:solidFill>
                  <a:schemeClr val="tx1"/>
                </a:solidFill>
                <a:latin typeface="+mn-lt"/>
              </a:rPr>
              <a:t>униципальные гарантии в 2024 году не предусматривались</a:t>
            </a:r>
            <a:br>
              <a:rPr lang="ru-RU" sz="1800" dirty="0">
                <a:solidFill>
                  <a:schemeClr val="bg1"/>
                </a:solidFill>
                <a:latin typeface="+mn-lt"/>
              </a:rPr>
            </a:br>
            <a:endParaRPr lang="ru-RU" sz="18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512918"/>
              </p:ext>
            </p:extLst>
          </p:nvPr>
        </p:nvGraphicFramePr>
        <p:xfrm>
          <a:off x="457200" y="1481138"/>
          <a:ext cx="8229601" cy="437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4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4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1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Расчет верхнего предела</a:t>
                      </a:r>
                      <a:r>
                        <a:rPr lang="ru-RU" sz="1400" baseline="0" dirty="0">
                          <a:solidFill>
                            <a:schemeClr val="tx1"/>
                          </a:solidFill>
                        </a:rPr>
                        <a:t> муниципального внутреннего долга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в т.ч. по муниципальным гарантиям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Долг на 01.01.2024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Долг на 01.01.2024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Увеличение долга в 2024 году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Увеличение долга в 2024 году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в т.ч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в т.ч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кредиты банков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кредиты банков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предоставление гарантий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предоставление гарантий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Погашение долга в 2024 году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Погашение долга в 2024 году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в т.ч.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в т.ч.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кредиты банков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кредиты банков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исполнение гарантий (гарантийный случай)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исполнение гарантий  (гарантийный случай)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Долг на 01.01.2025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Долг на 01.01.2025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28596" y="285728"/>
            <a:ext cx="8286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Сведения о долговых обязательствах Шилыковского сельского поселения на 2024 год, руб.</a:t>
            </a:r>
            <a:endParaRPr lang="ru-RU" sz="2000" b="1" dirty="0">
              <a:ln w="12700">
                <a:solidFill>
                  <a:schemeClr val="bg1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58775" algn="just" eaLnBrk="1" hangingPunct="1">
              <a:buFont typeface="Wingdings 2" pitchFamily="18" charset="2"/>
              <a:buNone/>
            </a:pPr>
            <a:endParaRPr lang="ru-RU" sz="1600" dirty="0">
              <a:solidFill>
                <a:schemeClr val="bg1"/>
              </a:solidFill>
            </a:endParaRPr>
          </a:p>
          <a:p>
            <a:pPr marL="0" indent="358775" algn="just" eaLnBrk="1" hangingPunct="1">
              <a:buFont typeface="Wingdings 2" pitchFamily="18" charset="2"/>
              <a:buNone/>
            </a:pPr>
            <a:r>
              <a:rPr lang="ru-RU" sz="1800" dirty="0">
                <a:solidFill>
                  <a:schemeClr val="tx1"/>
                </a:solidFill>
              </a:rPr>
              <a:t>Граждане желающие получить более подробную информацию могут обратится к главе поселения по адресу: 155125, Ивановская область, Лежневский район, с. Шилыково, д.30, либо позвонить по телефонам: 8(4932)31-45-81 (глава поселения), 8(4932)31-45-81 (администрация), а также задать интересующие вопросы посредством официального сайта поселения (интернет-приемная: </a:t>
            </a:r>
            <a:r>
              <a:rPr lang="en-US" sz="1800" dirty="0">
                <a:solidFill>
                  <a:schemeClr val="tx1"/>
                </a:solidFill>
              </a:rPr>
              <a:t>http://</a:t>
            </a:r>
            <a:r>
              <a:rPr lang="ru-RU" sz="1800" dirty="0" err="1">
                <a:solidFill>
                  <a:schemeClr val="tx1"/>
                </a:solidFill>
              </a:rPr>
              <a:t>шилыково.рф</a:t>
            </a:r>
            <a:r>
              <a:rPr lang="ru-RU" sz="1800" dirty="0">
                <a:solidFill>
                  <a:schemeClr val="tx1"/>
                </a:solidFill>
              </a:rPr>
              <a:t>) или электронной почты администрации: </a:t>
            </a:r>
            <a:r>
              <a:rPr lang="en-US" sz="1800" dirty="0">
                <a:solidFill>
                  <a:schemeClr val="tx1"/>
                </a:solidFill>
              </a:rPr>
              <a:t>shylykovo-adm@yandex.ru</a:t>
            </a:r>
            <a:r>
              <a:rPr lang="ru-RU" sz="18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214290"/>
            <a:ext cx="80724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Контактная информация</a:t>
            </a:r>
            <a:endParaRPr lang="ru-RU" sz="4000" b="1" dirty="0">
              <a:ln w="12700">
                <a:solidFill>
                  <a:schemeClr val="bg1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7" cy="5000660"/>
          </a:xfrm>
        </p:spPr>
        <p:txBody>
          <a:bodyPr/>
          <a:lstStyle/>
          <a:p>
            <a:pPr marL="0" indent="360363" algn="ctr"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1600" dirty="0">
              <a:solidFill>
                <a:schemeClr val="bg1"/>
              </a:solidFill>
            </a:endParaRPr>
          </a:p>
          <a:p>
            <a:pPr indent="342900" algn="just">
              <a:spcBef>
                <a:spcPct val="0"/>
              </a:spcBef>
              <a:buNone/>
              <a:tabLst>
                <a:tab pos="933450" algn="l"/>
              </a:tabLst>
            </a:pP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indent="342900" algn="just">
              <a:spcBef>
                <a:spcPct val="0"/>
              </a:spcBef>
              <a:buNone/>
              <a:tabLst>
                <a:tab pos="933450" algn="l"/>
              </a:tabLst>
            </a:pP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indent="342900" algn="just">
              <a:spcBef>
                <a:spcPct val="0"/>
              </a:spcBef>
              <a:buNone/>
              <a:tabLst>
                <a:tab pos="933450" algn="l"/>
              </a:tabLst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Вашему вниманию представлен «Бюджет для граждан», который разработан в соответствии с проводимой политикой Правительства Российской Федерации, направленной на обеспечение прозрачности (открытости) и полного, доступного информирования граждан (заинтересованных пользователей)  о местном бюджете. </a:t>
            </a:r>
          </a:p>
          <a:p>
            <a:pPr lvl="0" indent="450850" algn="just">
              <a:spcBef>
                <a:spcPct val="0"/>
              </a:spcBef>
              <a:buNone/>
              <a:tabLst>
                <a:tab pos="933450" algn="l"/>
              </a:tabLst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lvl="0" indent="450850" algn="just">
              <a:spcBef>
                <a:spcPct val="0"/>
              </a:spcBef>
              <a:buNone/>
              <a:tabLst>
                <a:tab pos="933450" algn="l"/>
              </a:tabLst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Информация на интернет - ресурсе доходчиво раскрывает основные понятия российского законодательства о бюджетном процессе, содержит параметры доходной и расходной частей бюджета Шилыковского сельского поселения , пояснения о структуре  муниципального долга. </a:t>
            </a:r>
          </a:p>
          <a:p>
            <a:pPr lvl="0" indent="450850">
              <a:spcBef>
                <a:spcPct val="0"/>
              </a:spcBef>
              <a:buNone/>
              <a:tabLst>
                <a:tab pos="933450" algn="l"/>
              </a:tabLst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lvl="0" indent="450850">
              <a:spcBef>
                <a:spcPct val="0"/>
              </a:spcBef>
              <a:buNone/>
              <a:tabLst>
                <a:tab pos="933450" algn="l"/>
              </a:tabLst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По всем возникающим вопросам и конструктивным предложениям  относительно бюджета Шилыковского сельского поселения вы можете обращаться   в администрацию Шилыковского сельского поселения 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0850">
              <a:spcBef>
                <a:spcPct val="0"/>
              </a:spcBef>
              <a:buNone/>
              <a:tabLst>
                <a:tab pos="933450" algn="l"/>
              </a:tabLst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lvl="0" indent="450850">
              <a:spcBef>
                <a:spcPct val="0"/>
              </a:spcBef>
              <a:buNone/>
              <a:tabLst>
                <a:tab pos="933450" algn="l"/>
              </a:tabLst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по адресу: 155125, Ивановская область, Лежневский район, с. Шилыково, д.30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; тел :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+7 (4932) 31-45-81, +7(4932) 31-45-66</a:t>
            </a:r>
          </a:p>
          <a:p>
            <a:pPr lvl="0" indent="450850">
              <a:spcBef>
                <a:spcPct val="0"/>
              </a:spcBef>
              <a:buNone/>
              <a:tabLst>
                <a:tab pos="933450" algn="l"/>
              </a:tabLst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адрес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эл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. почты:  </a:t>
            </a:r>
            <a:r>
              <a:rPr lang="en-US" sz="1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shylykovo-adm@</a:t>
            </a:r>
            <a:r>
              <a:rPr lang="en-US" sz="1400" b="1" i="1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ivreg</a:t>
            </a:r>
            <a:r>
              <a:rPr lang="en-US" sz="1400" b="1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.ru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lvl="0" indent="450850" algn="r">
              <a:spcBef>
                <a:spcPct val="0"/>
              </a:spcBef>
              <a:buNone/>
              <a:tabLst>
                <a:tab pos="933450" algn="l"/>
              </a:tabLst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Глава Шилыковского сельского поселения </a:t>
            </a:r>
          </a:p>
          <a:p>
            <a:pPr lvl="0" indent="450850" algn="r">
              <a:spcBef>
                <a:spcPct val="0"/>
              </a:spcBef>
              <a:buNone/>
              <a:tabLst>
                <a:tab pos="933450" algn="l"/>
              </a:tabLst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Сорокина М.А.</a:t>
            </a:r>
          </a:p>
          <a:p>
            <a:pPr marL="0" indent="360363" eaLnBrk="1" hangingPunct="1">
              <a:lnSpc>
                <a:spcPct val="80000"/>
              </a:lnSpc>
            </a:pPr>
            <a:endParaRPr lang="ru-RU" sz="700" dirty="0">
              <a:solidFill>
                <a:schemeClr val="tx1"/>
              </a:solidFill>
            </a:endParaRPr>
          </a:p>
        </p:txBody>
      </p:sp>
      <p:sp>
        <p:nvSpPr>
          <p:cNvPr id="14339" name="WordArt 4"/>
          <p:cNvSpPr>
            <a:spLocks noChangeArrowheads="1" noChangeShapeType="1" noTextEdit="1"/>
          </p:cNvSpPr>
          <p:nvPr/>
        </p:nvSpPr>
        <p:spPr bwMode="auto">
          <a:xfrm>
            <a:off x="285720" y="0"/>
            <a:ext cx="8429684" cy="105570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Уважаемые жители Шилыковского сельского поселения, </a:t>
            </a:r>
          </a:p>
          <a:p>
            <a:pPr algn="ctr"/>
            <a:r>
              <a:rPr lang="ru-RU" sz="2000" b="1" kern="10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посетители сайта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60363" algn="just" eaLnBrk="1" hangingPunct="1">
              <a:buNone/>
            </a:pPr>
            <a:r>
              <a:rPr lang="ru-RU" sz="1700" dirty="0">
                <a:solidFill>
                  <a:schemeClr val="tx1"/>
                </a:solidFill>
              </a:rPr>
              <a:t>«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Бюджет для граждан  содержит основные положения решения  об исполнении бюджета  Шилыковского сельского поселения за 20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2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4 год в доступной для широкого круга заинтересованных пользователей форме и преследует цель  ознакомления граждан с основными задачами и приоритетными направлениями бюджетной политики, обоснованиями бюджетных расходов, планируемыми и достигнутыми результатами использования бюджетных ассигнований. </a:t>
            </a:r>
            <a:endParaRPr lang="ru-RU" sz="1700" dirty="0">
              <a:solidFill>
                <a:schemeClr val="tx1"/>
              </a:solidFill>
            </a:endParaRPr>
          </a:p>
          <a:p>
            <a:pPr marL="0" indent="360363" algn="just" eaLnBrk="1" hangingPunct="1">
              <a:buFont typeface="Wingdings 2" pitchFamily="18" charset="2"/>
              <a:buNone/>
            </a:pPr>
            <a:r>
              <a:rPr lang="ru-RU" sz="1700" dirty="0">
                <a:solidFill>
                  <a:schemeClr val="tx1"/>
                </a:solidFill>
              </a:rPr>
              <a:t>«Бюджет для граждан» нацелен на получение обратной связи от граждан, которым интересны современные проблемы муниципальных финансов Шилыковского сельского поселения. </a:t>
            </a:r>
          </a:p>
          <a:p>
            <a:pPr marL="0" indent="360363" eaLnBrk="1" hangingPunct="1"/>
            <a:endParaRPr lang="ru-RU" dirty="0"/>
          </a:p>
        </p:txBody>
      </p:sp>
      <p:pic>
        <p:nvPicPr>
          <p:cNvPr id="15363" name="Рисунок 3" descr="Рисунок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4643446"/>
            <a:ext cx="2457450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4" descr="Рисунок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4643446"/>
            <a:ext cx="2160587" cy="144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WordArt 6"/>
          <p:cNvSpPr>
            <a:spLocks noChangeArrowheads="1" noChangeShapeType="1" noTextEdit="1"/>
          </p:cNvSpPr>
          <p:nvPr/>
        </p:nvSpPr>
        <p:spPr bwMode="auto">
          <a:xfrm>
            <a:off x="1857356" y="357166"/>
            <a:ext cx="5473700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 dirty="0">
                <a:ln w="12700">
                  <a:solidFill>
                    <a:schemeClr val="bg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Что такое бюджет для граждан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143116"/>
            <a:ext cx="2500330" cy="1000132"/>
          </a:xfrm>
        </p:spPr>
        <p:txBody>
          <a:bodyPr>
            <a:noAutofit/>
          </a:bodyPr>
          <a:lstStyle/>
          <a:p>
            <a:pPr algn="just"/>
            <a:r>
              <a:rPr lang="ru-RU" sz="1200" dirty="0">
                <a:solidFill>
                  <a:schemeClr val="tx1"/>
                </a:solidFill>
                <a:cs typeface="Arial" pitchFamily="34" charset="0"/>
              </a:rPr>
              <a:t>- форма образования и </a:t>
            </a:r>
          </a:p>
          <a:p>
            <a:pPr algn="just"/>
            <a:r>
              <a:rPr lang="ru-RU" sz="1200" dirty="0">
                <a:solidFill>
                  <a:schemeClr val="tx1"/>
                </a:solidFill>
                <a:cs typeface="Arial" pitchFamily="34" charset="0"/>
              </a:rPr>
              <a:t>расходования денежных </a:t>
            </a:r>
          </a:p>
          <a:p>
            <a:pPr algn="just"/>
            <a:r>
              <a:rPr lang="ru-RU" sz="1200" dirty="0">
                <a:solidFill>
                  <a:schemeClr val="tx1"/>
                </a:solidFill>
                <a:cs typeface="Arial" pitchFamily="34" charset="0"/>
              </a:rPr>
              <a:t>средств, предназначенных </a:t>
            </a:r>
          </a:p>
          <a:p>
            <a:pPr algn="just"/>
            <a:r>
              <a:rPr lang="ru-RU" sz="1200" dirty="0">
                <a:solidFill>
                  <a:schemeClr val="tx1"/>
                </a:solidFill>
                <a:cs typeface="Arial" pitchFamily="34" charset="0"/>
              </a:rPr>
              <a:t>для финансового обеспечения </a:t>
            </a:r>
          </a:p>
          <a:p>
            <a:pPr algn="just"/>
            <a:r>
              <a:rPr lang="ru-RU" sz="1200" dirty="0">
                <a:solidFill>
                  <a:schemeClr val="tx1"/>
                </a:solidFill>
                <a:cs typeface="Arial" pitchFamily="34" charset="0"/>
              </a:rPr>
              <a:t>задач и функций государства </a:t>
            </a:r>
          </a:p>
          <a:p>
            <a:pPr algn="just"/>
            <a:r>
              <a:rPr lang="ru-RU" sz="1200" dirty="0">
                <a:solidFill>
                  <a:schemeClr val="tx1"/>
                </a:solidFill>
                <a:cs typeface="Arial" pitchFamily="34" charset="0"/>
              </a:rPr>
              <a:t>и местного самоуправления</a:t>
            </a:r>
          </a:p>
        </p:txBody>
      </p:sp>
      <p:sp>
        <p:nvSpPr>
          <p:cNvPr id="4" name="WordArt 6"/>
          <p:cNvSpPr>
            <a:spLocks noChangeArrowheads="1" noChangeShapeType="1" noTextEdit="1"/>
          </p:cNvSpPr>
          <p:nvPr/>
        </p:nvSpPr>
        <p:spPr bwMode="auto">
          <a:xfrm>
            <a:off x="1908175" y="476250"/>
            <a:ext cx="5473700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 dirty="0">
                <a:ln w="12700">
                  <a:solidFill>
                    <a:schemeClr val="bg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Что такое бюджет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357554" y="2143116"/>
            <a:ext cx="20002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+mn-lt"/>
                <a:cs typeface="Arial" pitchFamily="34" charset="0"/>
              </a:rPr>
              <a:t>- поступающие в бюджет </a:t>
            </a:r>
          </a:p>
          <a:p>
            <a:pPr algn="just"/>
            <a:r>
              <a:rPr lang="ru-RU" sz="1400" dirty="0">
                <a:latin typeface="+mn-lt"/>
                <a:cs typeface="Arial" pitchFamily="34" charset="0"/>
              </a:rPr>
              <a:t>денежные средства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857884" y="2214554"/>
            <a:ext cx="257176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+mn-lt"/>
                <a:cs typeface="Arial" pitchFamily="34" charset="0"/>
              </a:rPr>
              <a:t>- выплачиваемые из бюджета </a:t>
            </a:r>
          </a:p>
          <a:p>
            <a:r>
              <a:rPr lang="ru-RU" sz="1400" dirty="0">
                <a:latin typeface="+mn-lt"/>
                <a:cs typeface="Arial" pitchFamily="34" charset="0"/>
              </a:rPr>
              <a:t>денежные средства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1500174"/>
            <a:ext cx="192882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БЮДЖЕТ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786050" y="1500174"/>
            <a:ext cx="285752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ДОХОДЫ БЮДЖЕТА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14282" y="2143116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5857884" y="1428737"/>
            <a:ext cx="220118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РАСХОДЫ БЮДЖЕТА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57224" y="3643314"/>
            <a:ext cx="771530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solidFill>
                  <a:schemeClr val="bg1"/>
                </a:solidFill>
                <a:latin typeface="+mn-lt"/>
                <a:cs typeface="Arial" pitchFamily="34" charset="0"/>
              </a:rPr>
              <a:t>    </a:t>
            </a:r>
            <a:r>
              <a:rPr lang="ru-RU" sz="1200" dirty="0">
                <a:latin typeface="+mn-lt"/>
                <a:cs typeface="Arial" pitchFamily="34" charset="0"/>
              </a:rPr>
              <a:t>Если расходы бюджета превышают доходы, то бюджет формируется с дефицитом. При </a:t>
            </a:r>
          </a:p>
          <a:p>
            <a:pPr algn="just"/>
            <a:r>
              <a:rPr lang="ru-RU" sz="1200" dirty="0">
                <a:latin typeface="+mn-lt"/>
                <a:cs typeface="Arial" pitchFamily="34" charset="0"/>
              </a:rPr>
              <a:t>дефицитном бюджете растет долг и (или) снижаются остатки. Превышение доходов над </a:t>
            </a:r>
          </a:p>
          <a:p>
            <a:pPr algn="just"/>
            <a:r>
              <a:rPr lang="ru-RU" sz="1200" dirty="0">
                <a:latin typeface="+mn-lt"/>
                <a:cs typeface="Arial" pitchFamily="34" charset="0"/>
              </a:rPr>
              <a:t>расходами образует </a:t>
            </a:r>
            <a:r>
              <a:rPr lang="ru-RU" sz="1200" dirty="0" err="1">
                <a:latin typeface="+mn-lt"/>
                <a:cs typeface="Arial" pitchFamily="34" charset="0"/>
              </a:rPr>
              <a:t>профицит</a:t>
            </a:r>
            <a:r>
              <a:rPr lang="ru-RU" sz="1200" dirty="0">
                <a:latin typeface="+mn-lt"/>
                <a:cs typeface="Arial" pitchFamily="34" charset="0"/>
              </a:rPr>
              <a:t>. При </a:t>
            </a:r>
            <a:r>
              <a:rPr lang="ru-RU" sz="1200" dirty="0" err="1">
                <a:latin typeface="+mn-lt"/>
                <a:cs typeface="Arial" pitchFamily="34" charset="0"/>
              </a:rPr>
              <a:t>профицитном</a:t>
            </a:r>
            <a:r>
              <a:rPr lang="ru-RU" sz="1200" dirty="0">
                <a:latin typeface="+mn-lt"/>
                <a:cs typeface="Arial" pitchFamily="34" charset="0"/>
              </a:rPr>
              <a:t> бюджете снижается долг и (или) растут </a:t>
            </a:r>
          </a:p>
          <a:p>
            <a:pPr algn="just"/>
            <a:r>
              <a:rPr lang="ru-RU" sz="1200" dirty="0">
                <a:latin typeface="+mn-lt"/>
                <a:cs typeface="Arial" pitchFamily="34" charset="0"/>
              </a:rPr>
              <a:t>остатки. </a:t>
            </a:r>
          </a:p>
          <a:p>
            <a:pPr algn="just"/>
            <a:r>
              <a:rPr lang="ru-RU" sz="1200" dirty="0">
                <a:latin typeface="+mn-lt"/>
                <a:cs typeface="Arial" pitchFamily="34" charset="0"/>
              </a:rPr>
              <a:t>    Сбалансированность бюджета по доходам и расходам – основополагающее </a:t>
            </a:r>
          </a:p>
          <a:p>
            <a:pPr algn="just"/>
            <a:r>
              <a:rPr lang="ru-RU" sz="1200" dirty="0">
                <a:latin typeface="+mn-lt"/>
                <a:cs typeface="Arial" pitchFamily="34" charset="0"/>
              </a:rPr>
              <a:t>требование, предъявляемое к органам, составляющим и утверждающим бюджет.</a:t>
            </a:r>
          </a:p>
        </p:txBody>
      </p:sp>
      <p:pic>
        <p:nvPicPr>
          <p:cNvPr id="16" name="Рисунок 15" descr="Sbalansirovannyj-byudzh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5286388"/>
            <a:ext cx="2357454" cy="132348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428596" y="785795"/>
            <a:ext cx="8269317" cy="5643602"/>
          </a:xfrm>
        </p:spPr>
        <p:txBody>
          <a:bodyPr>
            <a:normAutofit/>
          </a:bodyPr>
          <a:lstStyle/>
          <a:p>
            <a:pPr marL="0" indent="360363" eaLnBrk="1" hangingPunct="1">
              <a:buFont typeface="Wingdings 2" pitchFamily="18" charset="2"/>
              <a:buNone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- это процесс, который обеспечивает полное своевременное поступление доходов в целом и по каждому источнику, а также финансирование организаций и учреждений в пределах утвержденных по бюджету сумм в течение финансового года.</a:t>
            </a:r>
          </a:p>
          <a:p>
            <a:pPr>
              <a:buNone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Можно выделить две стороны этого процесса: </a:t>
            </a:r>
          </a:p>
          <a:p>
            <a:pPr algn="just">
              <a:buNone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исполнения бюджета по доходам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Его задачей которого является обеспечение полного и своевременного поступления в бюджет отдельных видов доходов, в первую очередь, налогов и других обязательных платежей, по каждому источнику в соответствии с утвержденным бюджетным планом; </a:t>
            </a:r>
          </a:p>
          <a:p>
            <a:pPr>
              <a:buNone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Участниками этого процесса являются:</a:t>
            </a:r>
          </a:p>
          <a:p>
            <a:pPr algn="just">
              <a:buNone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•	налогоплательщики и плательщики сборов (юридические и физические лица), которые перечисляют в бюджет установленные налоги и другие обязательные платежи;</a:t>
            </a:r>
          </a:p>
          <a:p>
            <a:pPr algn="just">
              <a:buNone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•	учреждения Центрального банка и коммерческие банки, производящие безналичные расчеты между плательщиками и получателем средств;</a:t>
            </a:r>
          </a:p>
          <a:p>
            <a:pPr>
              <a:buNone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•	органы Федерального казначейства, которые получают перечисленные в бюджет средства и ведут их учет;</a:t>
            </a:r>
          </a:p>
          <a:p>
            <a:pPr algn="just">
              <a:buNone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•	налоговые органы (Министерство РФ по налогам и сборам), ведущие учет налогоплательщиков, контролирующие правильность исполнения ими своих налоговых обязательств, а также регулирующие отношения по возврату и зачету уплаченных налогов.</a:t>
            </a:r>
          </a:p>
          <a:p>
            <a:pPr algn="just">
              <a:buNone/>
            </a:pP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исполнение по расходам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которое означает последовательное финансирование мероприятий, предусмотренных Решением о бюджете, в пределах утвержденных сумм. </a:t>
            </a:r>
          </a:p>
          <a:p>
            <a:pPr algn="just">
              <a:buNone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Особенностью исполнения бюджета по расходам является то, что эта часть формируется </a:t>
            </a:r>
            <a:r>
              <a:rPr lang="ru-RU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расчетно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полностью зависит от объема доходных поступлений. Расходы осуществляются в пределах фактического наличия бюджетных средств на едином бюджетном счете. При этом обязательно соблюдаются две последовательные процедуры – санкционирование и финансирование. Финансирование заключается в расходовании бюджетных средств. Задача санкционирования расходов заключается в том, чтобы обеспечить принятие к финансированию только тех расходов, которые предусмотрены утвержденным Решением о бюджете и обеспечены поступлениями в бюджет доходов и заимствований. </a:t>
            </a:r>
          </a:p>
          <a:p>
            <a:pPr algn="just">
              <a:buNone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Бюджетный процесс завершается составлением и утверждением отчета об исполнении бюджета, что является важной формой контроля за исполнением бюджета.</a:t>
            </a:r>
          </a:p>
          <a:p>
            <a:pPr algn="just">
              <a:buNone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Отчет об исполнении бюджета составляется по всем основным показателям доходов и расходов в установленном порядке с необходимым анализом исполнения доходов  и расходования средств. </a:t>
            </a:r>
          </a:p>
          <a:p>
            <a:pPr marL="0" indent="360363" eaLnBrk="1" hangingPunct="1"/>
            <a:endParaRPr lang="ru-RU" dirty="0"/>
          </a:p>
        </p:txBody>
      </p:sp>
      <p:sp>
        <p:nvSpPr>
          <p:cNvPr id="16388" name="WordArt 5"/>
          <p:cNvSpPr>
            <a:spLocks noChangeArrowheads="1" noChangeShapeType="1" noTextEdit="1"/>
          </p:cNvSpPr>
          <p:nvPr/>
        </p:nvSpPr>
        <p:spPr bwMode="auto">
          <a:xfrm>
            <a:off x="1285852" y="214290"/>
            <a:ext cx="6786610" cy="63026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 dirty="0">
                <a:ln w="12700">
                  <a:solidFill>
                    <a:schemeClr val="bg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Общие принципы исполнения бюджета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64" name="Group 3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4646604"/>
              </p:ext>
            </p:extLst>
          </p:nvPr>
        </p:nvGraphicFramePr>
        <p:xfrm>
          <a:off x="571500" y="2071688"/>
          <a:ext cx="8072466" cy="2355852"/>
        </p:xfrm>
        <a:graphic>
          <a:graphicData uri="http://schemas.openxmlformats.org/drawingml/2006/table">
            <a:tbl>
              <a:tblPr/>
              <a:tblGrid>
                <a:gridCol w="2951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9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1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Утверждено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Исполнено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21 749,1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21 518,4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Расходы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22 089,2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21 303,4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Дефицит/ профицит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-340,1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215,0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929438" y="1571625"/>
            <a:ext cx="1785937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тыс.руб.</a:t>
            </a:r>
          </a:p>
        </p:txBody>
      </p:sp>
      <p:sp>
        <p:nvSpPr>
          <p:cNvPr id="18463" name="WordArt 32"/>
          <p:cNvSpPr>
            <a:spLocks noChangeArrowheads="1" noChangeShapeType="1" noTextEdit="1"/>
          </p:cNvSpPr>
          <p:nvPr/>
        </p:nvSpPr>
        <p:spPr bwMode="auto">
          <a:xfrm>
            <a:off x="1214414" y="142852"/>
            <a:ext cx="6840538" cy="9144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 dirty="0">
                <a:ln w="12700">
                  <a:solidFill>
                    <a:schemeClr val="bg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Соотношение доходов и расходов бюджета </a:t>
            </a:r>
          </a:p>
          <a:p>
            <a:pPr algn="ctr"/>
            <a:r>
              <a:rPr lang="ru-RU" sz="2000" b="1" kern="10" dirty="0">
                <a:ln w="12700">
                  <a:solidFill>
                    <a:schemeClr val="bg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поселения за 20</a:t>
            </a:r>
            <a:r>
              <a:rPr lang="en-US" sz="2000" b="1" kern="10" dirty="0">
                <a:ln w="12700">
                  <a:solidFill>
                    <a:schemeClr val="bg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ru-RU" sz="2000" b="1" kern="10" dirty="0">
                <a:ln w="12700">
                  <a:solidFill>
                    <a:schemeClr val="bg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 год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86" name="Group 30"/>
          <p:cNvGraphicFramePr>
            <a:graphicFrameLocks noGrp="1"/>
          </p:cNvGraphicFramePr>
          <p:nvPr>
            <p:ph idx="1"/>
          </p:nvPr>
        </p:nvGraphicFramePr>
        <p:xfrm>
          <a:off x="428625" y="1071563"/>
          <a:ext cx="8229600" cy="2522855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Налоговые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Неналоговые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Безвозмездные поступления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2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Доходы от предусмотренных законодательством Российской Федерации о налогах и сборах федеральных налогов и сборов, в том числе от налогов, предусмотренных специальными налоговыми режимами, региональных налогов, местных налогов и сборов, а также пеней и штрафов по ним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Поступающие в бюджет платежи за оказание государственных услуг, за пользование природными ресурсами, за пользование государственной собственностью, от продажи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государственного имущества, 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также платежи в виде штрафов и иных санкций за нарушение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законодательства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Дотации, субсидии, субвенции,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иные межбюджетные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трансферты из областного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бюджета, а также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безвозмездные поступления от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физических и юридических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лиц, в том числе добровольные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пожертвования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428623" y="3857625"/>
          <a:ext cx="8215342" cy="371475"/>
        </p:xfrm>
        <a:graphic>
          <a:graphicData uri="http://schemas.openxmlformats.org/drawingml/2006/table">
            <a:tbl>
              <a:tblPr/>
              <a:tblGrid>
                <a:gridCol w="4107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7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Утверждено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Исполнено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515" name="WordArt 30"/>
          <p:cNvSpPr>
            <a:spLocks noChangeArrowheads="1" noChangeShapeType="1" noTextEdit="1"/>
          </p:cNvSpPr>
          <p:nvPr/>
        </p:nvSpPr>
        <p:spPr bwMode="auto">
          <a:xfrm>
            <a:off x="2555875" y="333375"/>
            <a:ext cx="4395788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 dirty="0">
                <a:ln w="12700">
                  <a:solidFill>
                    <a:schemeClr val="bg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Структура доходов бюджета</a:t>
            </a: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3536193969"/>
              </p:ext>
            </p:extLst>
          </p:nvPr>
        </p:nvGraphicFramePr>
        <p:xfrm>
          <a:off x="714348" y="4429132"/>
          <a:ext cx="3500462" cy="2214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709261518"/>
              </p:ext>
            </p:extLst>
          </p:nvPr>
        </p:nvGraphicFramePr>
        <p:xfrm>
          <a:off x="4929190" y="4429132"/>
          <a:ext cx="3500462" cy="2214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676" name="Group 17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6012665"/>
              </p:ext>
            </p:extLst>
          </p:nvPr>
        </p:nvGraphicFramePr>
        <p:xfrm>
          <a:off x="395536" y="713127"/>
          <a:ext cx="8605620" cy="8381449"/>
        </p:xfrm>
        <a:graphic>
          <a:graphicData uri="http://schemas.openxmlformats.org/drawingml/2006/table">
            <a:tbl>
              <a:tblPr/>
              <a:tblGrid>
                <a:gridCol w="5345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57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16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194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Наименование доходов</a:t>
                      </a:r>
                    </a:p>
                  </a:txBody>
                  <a:tcPr marL="9525" marR="9525" marT="9525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Утверждено</a:t>
                      </a:r>
                    </a:p>
                  </a:txBody>
                  <a:tcPr marL="9525" marR="9525" marT="9525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Исполнено</a:t>
                      </a:r>
                    </a:p>
                  </a:txBody>
                  <a:tcPr marL="9525" marR="9525" marT="9525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 исполнение</a:t>
                      </a:r>
                    </a:p>
                  </a:txBody>
                  <a:tcPr marL="9525" marR="9525" marT="9525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70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Доходы, всего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21 749 103,91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21518440,39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98,9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59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Налог на доходы Физических лиц с доходов, источником которых является налоговый агент, за исключением доходов, в отношении которых исчисление и уплата налога осуществляется в соответствии со статьями 227,2271 и 228 Налогового кодекса Российской Федерации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1 183 650,33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1 255 644,82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106,1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01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Налог на доходы физических лиц с доходов, источником которых является налоговый агент, за исключением доходов, в отношении которых исчисление и уплата налога осуществляются в соответствии со статьями 227, 227.1 и 228 Налогового кодекса Российской Федерации (пени по соответствующему платежу)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140,80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140,80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07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Налог на доходы физических лиц с доходов, источником которых является налоговый агент, за исключением доходов, в отношении которых исчисление и уплата налога осуществляются в соответствии со статьями 227, 227.1 и 228 Налогового кодекса Российской Федерации (суммы денежных взысканий (штрафов) по соответствующему платежу согласно законодательству Российской Федерации)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310,08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310,58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100,2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3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Налог на доходы физических лиц с доходов, полученных от осуществления деятельности физическими лицами, зарегистрированными в качестве индивидуальных предпринимателей, нотариусов, занимающихся частной практикой, адвокатов, учредивших адвокатские кабинеты, и других лиц, занимающихся частной практикой в соответствии со статьей 227 Налогового кодекса Российской Федерации (сумма платежа (перерасчеты, недоимка и задолженность по соответствующему платежу, в том числе по отмененному)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11 316,37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11 359,72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100,4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4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Налог на доходы физических лиц с доходов, полученных физическими лицами в соответствии со статьей 227 Налогового кодекса Российской Федерации (сумма платежа (перерасчеты, недоимка и задолженность по соответствующему платежу, в том числе по отмененному)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190,13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198,80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104,6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82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Налог на доходы физических лиц с доходов, полученных физическими лицами , не являющихся налоговыми резидентами Российской Федерации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37 356,30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37 356,30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955578"/>
                  </a:ext>
                </a:extLst>
              </a:tr>
              <a:tr h="22582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Arial" charset="0"/>
                        </a:rPr>
                        <a:t>Единый сельскохозяйственный налог (сумма платежа (перерасчеты, недоимка и задолженность по соответствующему платежу, в том числе по отмененному)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5 284,80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5 284,80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469799"/>
                  </a:ext>
                </a:extLst>
              </a:tr>
              <a:tr h="2876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Земельный налог с организаций, обладающих земельным участком, расположенным в границах сельских поселений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1 000,00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-17936,17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67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Земельный налог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1 000,00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682650"/>
                  </a:ext>
                </a:extLst>
              </a:tr>
              <a:tr h="1867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Земельный налог 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913 000,00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869 084,21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95,2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49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Государственная пошлина за совершение нотариальных действий должностными лицами органов местного самоуправления, уполномоченными в соответствии с законодательными актами Российской Федерации на совершение нотариальных действий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000</a:t>
                      </a: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,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00</a:t>
                      </a:r>
                      <a:endParaRPr kumimoji="0" 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,0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  <a:endParaRPr kumimoji="0" 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,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  <a:endParaRPr kumimoji="0" 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49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Доходы,, получаемые в виде арендной платы, а также средства от продажи права на заключение договоров аренды за земли, находящегося в собственности сельских поселений (за исключением земельных участков муниципальных бюджетных и автономных учреждений)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54 842,88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54 842,88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572279"/>
                  </a:ext>
                </a:extLst>
              </a:tr>
              <a:tr h="3349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Доходы от сдачи в аренду имущества, находящегося в оперативном управлении органов управления сельских поселений и созданных ими учреждений (за исключением имущества муниципальных бюджетных и автономных учреждений)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83 244,18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83 244,18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582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Доходы, поступающие в порядке возмещения расходов, понесенных в связи с эксплуатацией имущества сельских поселений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17 384,81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17 384,81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964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Доходы от реализации иного имущества , находящегося в собственности сельских поселений (за исключением имущества муниципальных бюджетных и автономных учреждений, а также имущества муниципальных унитарных предприятий в том числе казенных), а части реализации основных средств по указанному имуществу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45,95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45,95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1670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Прочие неналоговые доходы бюджетов сельских поселений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552 000,00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531 014,85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96,2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126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Дотации бюджетам сельских поселений на выравнивание бюджетной обеспеченности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6 707 400,00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6 707 400,00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231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Дотации бюджетам сельских поселений на поддержку мер по обеспечению сбалансированности бюджетов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2 542 081,85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2 542 081,85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1670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Прочие субсидии бюджетам сельских поселений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563 724,73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563 724,73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582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Субвенции бюджетам сельских поселений на осуществление первичного воинского учета на территориях, где отсутствуют военные комиссариаты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346 210,00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346 210,00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349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Межбюджетные трансферты, передаваемые бюджетам сельских поселений из бюджетов муниципальных районов на осуществление части полномочий по решению вопросов местного значения в соответствии с заключенными соглашениями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8 706 695,62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8 489 822,20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97,5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349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Поступления от денежных пожертвований, предоставляемых негосударственными организациями получателям средств бюджетов сельских поселений 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21 225,08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21 225,08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7158" y="0"/>
            <a:ext cx="8286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Исполнение доходной части бюджета Шилыковского сельского поселения за 2024 год</a:t>
            </a:r>
            <a:endParaRPr lang="ru-RU" sz="2000" b="1" dirty="0">
              <a:ln w="12700">
                <a:solidFill>
                  <a:schemeClr val="bg1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781" name="Group 22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2489546"/>
              </p:ext>
            </p:extLst>
          </p:nvPr>
        </p:nvGraphicFramePr>
        <p:xfrm>
          <a:off x="428596" y="1357298"/>
          <a:ext cx="8151433" cy="4981382"/>
        </p:xfrm>
        <a:graphic>
          <a:graphicData uri="http://schemas.openxmlformats.org/drawingml/2006/table">
            <a:tbl>
              <a:tblPr/>
              <a:tblGrid>
                <a:gridCol w="4214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9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3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57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402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Наименование расходов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Раздел/подраздел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Утверждено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Исполнено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 исполнения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63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РАСХОДЫ, ВСЕГО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Х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22 089 209,84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21 303 383,57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96,4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63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0100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6 000 866,10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5 938 974,05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99,0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3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0102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1 336 161,03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1 336 161,03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0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0104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4 590 705,07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4 578 813,02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99,7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63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Резервные фонды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0111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50 000,00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63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  <a:endParaRPr kumimoji="0" 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0113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24 000,00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24 000,00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63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НАЦИОНАЛЬНАЯ ОБОРОНА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0200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346 210,00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346 210,00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63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Мобилизационная и вневойсковая подготовка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0203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346 210,00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346 210,00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3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0300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308 617,00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307 402,05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32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Обеспечение пожарной безопасности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0310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308 617,00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307 402,05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59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НАЦИОНАЛЬНАЯ ЭКОНОМИКА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0400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3 781 048,82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3 639 546,50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96,3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463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Дорожное хозяйство (дорожные фонды)</a:t>
                      </a:r>
                      <a:endParaRPr kumimoji="0" 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0409</a:t>
                      </a:r>
                      <a:endParaRPr kumimoji="0" 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3 771 048,82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3 633 166,50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96,3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463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0412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10 000,00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6 380,00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63,8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463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0500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4 442 145,18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4 284 050,15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96,4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463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0502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1 280 939,20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1 209 276,99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94,4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463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Благоустройство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0503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3 161 205,98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3 074 773,16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97,3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463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ОБРАЗОВАНИЕ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0705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10 000,00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10 000,00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2028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КУЛЬТУРА, КИНЕМАТОГРАФИЯ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0800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6 828 133,47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6 405 011,55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</a:t>
                      </a: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3,8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463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Культура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0801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6 828 133,47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6 405 011,55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</a:t>
                      </a: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3,8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8541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СОЦИАЛЬНАЯ ПОЛИТИКА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372 189,27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372 189,27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000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372 189,27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372 189,27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28596" y="1"/>
            <a:ext cx="8286808" cy="1200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n w="12700">
                  <a:solidFill>
                    <a:schemeClr val="bg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Расходы бюджета Шилыковского сельского поселения по разделам и подразделам классификации расходов бюджета за 2024 год </a:t>
            </a:r>
            <a:endParaRPr lang="ru-RU" sz="2400" b="1" dirty="0">
              <a:ln w="12700">
                <a:solidFill>
                  <a:schemeClr val="bg1"/>
                </a:solidFill>
                <a:prstDash val="solid"/>
              </a:ln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5286</TotalTime>
  <Words>2168</Words>
  <Application>Microsoft Office PowerPoint</Application>
  <PresentationFormat>Экран (4:3)</PresentationFormat>
  <Paragraphs>392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Lucida Sans Unicode</vt:lpstr>
      <vt:lpstr>Times New Roman</vt:lpstr>
      <vt:lpstr>Verdana</vt:lpstr>
      <vt:lpstr>Wingdings 2</vt:lpstr>
      <vt:lpstr>Wingdings 3</vt:lpstr>
      <vt:lpstr>Открытая</vt:lpstr>
      <vt:lpstr>БЮДЖЕТ ДЛЯ  ГРАЖДАН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Социально-значимые проекты, предусмотренные к финансированию из бюджета Шилыковского сельского поселения на 2024 год не были запланированы  Муниципальные гарантии в 2024 году не предусматривались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 ГРАЖДАН</dc:title>
  <dc:creator>User</dc:creator>
  <cp:lastModifiedBy>Ведущий специалист</cp:lastModifiedBy>
  <cp:revision>607</cp:revision>
  <dcterms:created xsi:type="dcterms:W3CDTF">2017-11-21T06:07:56Z</dcterms:created>
  <dcterms:modified xsi:type="dcterms:W3CDTF">2025-04-09T06:51:11Z</dcterms:modified>
</cp:coreProperties>
</file>